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62" r:id="rId3"/>
    <p:sldId id="263" r:id="rId4"/>
    <p:sldId id="266" r:id="rId5"/>
    <p:sldId id="267" r:id="rId6"/>
    <p:sldId id="268" r:id="rId7"/>
    <p:sldId id="270" r:id="rId8"/>
    <p:sldId id="271" r:id="rId9"/>
    <p:sldId id="272" r:id="rId10"/>
    <p:sldId id="273" r:id="rId11"/>
    <p:sldId id="274" r:id="rId12"/>
    <p:sldId id="276" r:id="rId13"/>
    <p:sldId id="275"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99"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08" autoAdjust="0"/>
    <p:restoredTop sz="94660"/>
  </p:normalViewPr>
  <p:slideViewPr>
    <p:cSldViewPr showGuides="1">
      <p:cViewPr varScale="1">
        <p:scale>
          <a:sx n="62" d="100"/>
          <a:sy n="62" d="100"/>
        </p:scale>
        <p:origin x="1360" y="44"/>
      </p:cViewPr>
      <p:guideLst>
        <p:guide orient="horz" pos="2199"/>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IN"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CA8F175-ECAF-4F89-8B23-E3DC6CEA36B2}" type="datetimeFigureOut">
              <a:rPr lang="en-IN" smtClean="0"/>
              <a:t>18-11-2024</a:t>
            </a:fld>
            <a:endParaRPr lang="en-IN"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IN"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IN"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BE18EEA-2925-40CF-822D-993BB596C915}" type="slidenum">
              <a:rPr lang="en-IN" smtClean="0"/>
              <a:t>‹#›</a:t>
            </a:fld>
            <a:endParaRPr lang="en-IN"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7871A5BF-9127-4653-BA21-8E900C6ACC95}" type="datetimeFigureOut">
              <a:rPr lang="en-IN" smtClean="0"/>
              <a:t>18-11-2024</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477DA7DD-9A96-40A5-9538-AD00FD3B974C}" type="slidenum">
              <a:rPr lang="en-IN" smtClean="0"/>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7871A5BF-9127-4653-BA21-8E900C6ACC95}" type="datetimeFigureOut">
              <a:rPr lang="en-IN" smtClean="0"/>
              <a:t>18-11-2024</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477DA7DD-9A96-40A5-9538-AD00FD3B974C}" type="slidenum">
              <a:rPr lang="en-IN" smtClean="0"/>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7871A5BF-9127-4653-BA21-8E900C6ACC95}" type="datetimeFigureOut">
              <a:rPr lang="en-IN" smtClean="0"/>
              <a:t>18-11-2024</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477DA7DD-9A96-40A5-9538-AD00FD3B974C}" type="slidenum">
              <a:rPr lang="en-IN" smtClean="0"/>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7871A5BF-9127-4653-BA21-8E900C6ACC95}" type="datetimeFigureOut">
              <a:rPr lang="en-IN" smtClean="0"/>
              <a:t>18-11-2024</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477DA7DD-9A96-40A5-9538-AD00FD3B974C}" type="slidenum">
              <a:rPr lang="en-IN" smtClean="0"/>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71A5BF-9127-4653-BA21-8E900C6ACC95}" type="datetimeFigureOut">
              <a:rPr lang="en-IN" smtClean="0"/>
              <a:t>18-11-2024</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477DA7DD-9A96-40A5-9538-AD00FD3B974C}" type="slidenum">
              <a:rPr lang="en-IN" smtClean="0"/>
              <a:t>‹#›</a:t>
            </a:fld>
            <a:endParaRPr lang="en-I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7871A5BF-9127-4653-BA21-8E900C6ACC95}" type="datetimeFigureOut">
              <a:rPr lang="en-IN" smtClean="0"/>
              <a:t>18-11-2024</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477DA7DD-9A96-40A5-9538-AD00FD3B974C}" type="slidenum">
              <a:rPr lang="en-IN" smtClean="0"/>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7871A5BF-9127-4653-BA21-8E900C6ACC95}" type="datetimeFigureOut">
              <a:rPr lang="en-IN" smtClean="0"/>
              <a:t>18-11-2024</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477DA7DD-9A96-40A5-9538-AD00FD3B974C}" type="slidenum">
              <a:rPr lang="en-IN" smtClean="0"/>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7871A5BF-9127-4653-BA21-8E900C6ACC95}" type="datetimeFigureOut">
              <a:rPr lang="en-IN" smtClean="0"/>
              <a:t>18-11-2024</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477DA7DD-9A96-40A5-9538-AD00FD3B974C}" type="slidenum">
              <a:rPr lang="en-IN" smtClean="0"/>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71A5BF-9127-4653-BA21-8E900C6ACC95}" type="datetimeFigureOut">
              <a:rPr lang="en-IN" smtClean="0"/>
              <a:t>18-11-2024</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477DA7DD-9A96-40A5-9538-AD00FD3B974C}" type="slidenum">
              <a:rPr lang="en-IN" smtClean="0"/>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71A5BF-9127-4653-BA21-8E900C6ACC95}" type="datetimeFigureOut">
              <a:rPr lang="en-IN" smtClean="0"/>
              <a:t>18-11-2024</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477DA7DD-9A96-40A5-9538-AD00FD3B974C}" type="slidenum">
              <a:rPr lang="en-IN" smtClean="0"/>
              <a:t>‹#›</a:t>
            </a:fld>
            <a:endParaRPr lang="en-I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71A5BF-9127-4653-BA21-8E900C6ACC95}" type="datetimeFigureOut">
              <a:rPr lang="en-IN" smtClean="0"/>
              <a:t>18-11-2024</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477DA7DD-9A96-40A5-9538-AD00FD3B974C}" type="slidenum">
              <a:rPr lang="en-IN" smtClean="0"/>
              <a:t>‹#›</a:t>
            </a:fld>
            <a:endParaRPr lang="en-IN"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71A5BF-9127-4653-BA21-8E900C6ACC95}" type="datetimeFigureOut">
              <a:rPr lang="en-IN" smtClean="0"/>
              <a:t>18-11-2024</a:t>
            </a:fld>
            <a:endParaRPr lang="en-IN"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DA7DD-9A96-40A5-9538-AD00FD3B974C}" type="slidenum">
              <a:rPr lang="en-IN" smtClean="0"/>
              <a:t>‹#›</a:t>
            </a:fld>
            <a:endParaRPr lang="en-I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i-IN" altLang="en-US" dirty="0">
                <a:sym typeface="+mn-ea"/>
              </a:rPr>
              <a:t> अल्पसंख्यकों के अधिकार</a:t>
            </a:r>
            <a:endParaRPr lang="en-US" altLang="en-IN" dirty="0">
              <a:latin typeface="Mangal" panose="02040503050203030202" charset="0"/>
              <a:cs typeface="Mangal" panose="0204050305020303020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60575"/>
            <a:ext cx="8229600" cy="4525963"/>
          </a:xfrm>
        </p:spPr>
        <p:txBody>
          <a:bodyPr>
            <a:noAutofit/>
          </a:bodyPr>
          <a:lstStyle/>
          <a:p>
            <a:pPr algn="just">
              <a:lnSpc>
                <a:spcPct val="120000"/>
              </a:lnSpc>
            </a:pPr>
            <a:r>
              <a:rPr lang="hi-IN" altLang="en-US" sz="2000" dirty="0">
                <a:solidFill>
                  <a:schemeClr val="tx1"/>
                </a:solidFill>
              </a:rPr>
              <a:t>हाँ, यह आरक्षण अनुच्छेद 15(5) के तहत दिये गये आरक्षण से अलग है।</a:t>
            </a:r>
          </a:p>
          <a:p>
            <a:pPr algn="just">
              <a:lnSpc>
                <a:spcPct val="120000"/>
              </a:lnSpc>
            </a:pPr>
            <a:r>
              <a:rPr lang="hi-IN" altLang="en-US" sz="2000" dirty="0">
                <a:solidFill>
                  <a:schemeClr val="tx1"/>
                </a:solidFill>
              </a:rPr>
              <a:t>वास्तव में, अनुच्छेद 15(5) और 15(6) अल्पसंख्यक शैक्षिणिक संस्थानों को राज्य की आरक्षण की नीतियों से स्पष्ट रूप से छूट देता है।</a:t>
            </a:r>
          </a:p>
          <a:p>
            <a:pPr algn="just">
              <a:lnSpc>
                <a:spcPct val="120000"/>
              </a:lnSpc>
            </a:pPr>
            <a:r>
              <a:rPr lang="hi-IN" altLang="en-US" sz="2000" dirty="0">
                <a:solidFill>
                  <a:schemeClr val="tx1"/>
                </a:solidFill>
              </a:rPr>
              <a:t>कोई भी अल्पसंख्यक संस्था केवल अल्पसंख्यकों के लिए नहीं हो सकती। इसे दूसरों को भी प्रवेश देना होगा। आरक्षण का प्रतिशत राज्य द्वारा नियंत्रित होता है।</a:t>
            </a:r>
          </a:p>
          <a:p>
            <a:pPr algn="just">
              <a:lnSpc>
                <a:spcPct val="120000"/>
              </a:lnSpc>
            </a:pPr>
            <a:r>
              <a:rPr lang="hi-IN" altLang="en-US" sz="2000" dirty="0">
                <a:solidFill>
                  <a:schemeClr val="tx1"/>
                </a:solidFill>
              </a:rPr>
              <a:t>अल्पसंख्यक संस्थान धार्मिक या भाषाई अल्पसंख्यकों के लिए सीटें आरक्षित कर सकते हैं जिन्होंने ऐसी संस्था की स्थापना की है।</a:t>
            </a:r>
          </a:p>
          <a:p>
            <a:pPr algn="just">
              <a:lnSpc>
                <a:spcPct val="120000"/>
              </a:lnSpc>
            </a:pPr>
            <a:r>
              <a:rPr lang="hi-IN" altLang="en-US" sz="2000" dirty="0">
                <a:solidFill>
                  <a:schemeClr val="tx1"/>
                </a:solidFill>
              </a:rPr>
              <a:t>भले ही अल्पसंख्यक संस्थानों को एससी/एसटी/ओबीसी आरक्षण से छूट दी गई हो, लेकिन उनके संस्थानों में विविधता लाने के लिए, उन्हें इन समूहों के छात्रों की उपस्थिति सुनिश्चित करनी होगी।</a:t>
            </a:r>
          </a:p>
        </p:txBody>
      </p:sp>
      <p:sp>
        <p:nvSpPr>
          <p:cNvPr id="6" name="TextBox 4"/>
          <p:cNvSpPr txBox="1"/>
          <p:nvPr/>
        </p:nvSpPr>
        <p:spPr>
          <a:xfrm>
            <a:off x="683895" y="228600"/>
            <a:ext cx="7952105" cy="159659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क्या दाखिले में अल्पसंख्यक आरक्षण हो सकता है</a:t>
            </a:r>
            <a:r>
              <a:rPr lang="en-US" altLang="en-US" sz="3400" dirty="0">
                <a:sym typeface="+mn-ea"/>
              </a:rPr>
              <a:t> </a:t>
            </a:r>
            <a:r>
              <a:rPr lang="hi-IN" altLang="en-US" sz="3400" dirty="0">
                <a:sym typeface="+mn-ea"/>
              </a:rPr>
              <a:t>?</a:t>
            </a:r>
            <a:endParaRPr lang="en-IN" altLang="hi-IN" b="1" dirty="0">
              <a:solidFill>
                <a:prstClr val="black"/>
              </a:solidFill>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2500" lnSpcReduction="20000"/>
          </a:bodyPr>
          <a:lstStyle/>
          <a:p>
            <a:pPr algn="just">
              <a:lnSpc>
                <a:spcPct val="120000"/>
              </a:lnSpc>
            </a:pPr>
            <a:r>
              <a:rPr lang="hi-IN" altLang="en-US" dirty="0"/>
              <a:t>अल्पसंख्यक अधिकार धार्मिक और भाषाई अल्पसंख्यक दोनों के लिए हैं।</a:t>
            </a:r>
          </a:p>
          <a:p>
            <a:pPr algn="just">
              <a:lnSpc>
                <a:spcPct val="120000"/>
              </a:lnSpc>
            </a:pPr>
            <a:r>
              <a:rPr lang="hi-IN" altLang="en-US" dirty="0"/>
              <a:t>अल्पसंख्यकों को राज्य के स्तर पर परिभाषित किया गया है।</a:t>
            </a:r>
          </a:p>
          <a:p>
            <a:pPr algn="just">
              <a:lnSpc>
                <a:spcPct val="120000"/>
              </a:lnSpc>
            </a:pPr>
            <a:r>
              <a:rPr lang="hi-IN" altLang="en-US" dirty="0"/>
              <a:t>ये अधिकार असीमित नहीं हैं।</a:t>
            </a:r>
          </a:p>
          <a:p>
            <a:pPr algn="just">
              <a:lnSpc>
                <a:spcPct val="120000"/>
              </a:lnSpc>
            </a:pPr>
            <a:r>
              <a:rPr lang="hi-IN" altLang="en-US" dirty="0"/>
              <a:t>सरकार के पास उन्हें नियंत्रित करने की शक्ति है।</a:t>
            </a:r>
          </a:p>
          <a:p>
            <a:pPr algn="just">
              <a:lnSpc>
                <a:spcPct val="120000"/>
              </a:lnSpc>
            </a:pPr>
            <a:r>
              <a:rPr lang="hi-IN" altLang="en-US" dirty="0"/>
              <a:t>अल्पसंख्यकों को अपनी संस्थाओं के कुप्रशासन का अधिकार नहीं है।</a:t>
            </a:r>
          </a:p>
          <a:p>
            <a:pPr algn="just">
              <a:lnSpc>
                <a:spcPct val="120000"/>
              </a:lnSpc>
            </a:pPr>
            <a:r>
              <a:rPr lang="hi-IN" altLang="en-US" dirty="0"/>
              <a:t>आगे हम मौलिक अधिकारों और नीति निर्देशक सिद्धांतों के बीच संबंधों पर चर्चा करेंगे।</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आज हमने क्या सीखा? </a:t>
            </a:r>
            <a:endParaRPr lang="en-US" altLang="hi-IN" sz="3400" b="1" dirty="0">
              <a:solidFill>
                <a:prstClr val="black"/>
              </a:solidFill>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2856"/>
            <a:ext cx="8229600" cy="2592288"/>
          </a:xfrm>
        </p:spPr>
        <p:txBody>
          <a:bodyPr>
            <a:normAutofit/>
          </a:bodyPr>
          <a:lstStyle/>
          <a:p>
            <a:r>
              <a:rPr lang="hi-IN" altLang="en-US" dirty="0"/>
              <a:t>धन्यवाद।</a:t>
            </a:r>
            <a:br>
              <a:rPr lang="en-IN" dirty="0"/>
            </a:b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348880"/>
            <a:ext cx="8229600" cy="1143000"/>
          </a:xfrm>
        </p:spPr>
        <p:txBody>
          <a:bodyPr/>
          <a:lstStyle/>
          <a:p>
            <a:r>
              <a:rPr lang="hi-IN" altLang="en-IN" b="1" dirty="0"/>
              <a:t> अस्वीकरण</a:t>
            </a:r>
          </a:p>
        </p:txBody>
      </p:sp>
      <p:sp>
        <p:nvSpPr>
          <p:cNvPr id="3" name="Content Placeholder 2"/>
          <p:cNvSpPr>
            <a:spLocks noGrp="1"/>
          </p:cNvSpPr>
          <p:nvPr>
            <p:ph idx="1"/>
          </p:nvPr>
        </p:nvSpPr>
        <p:spPr>
          <a:xfrm>
            <a:off x="467544" y="3212976"/>
            <a:ext cx="8229600" cy="4525963"/>
          </a:xfrm>
        </p:spPr>
        <p:txBody>
          <a:bodyPr>
            <a:normAutofit/>
          </a:bodyPr>
          <a:lstStyle/>
          <a:p>
            <a:pPr marL="0" indent="0" algn="ctr">
              <a:buNone/>
            </a:pPr>
            <a:r>
              <a:rPr lang="hi-IN" altLang="en-IN" sz="2000" dirty="0"/>
              <a:t>इस व्याख्यान में वक्ता द्वारा व्यक्त किये गये विचार उनके निजी विचार हैं।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3369" y="1916832"/>
            <a:ext cx="8229600" cy="4525963"/>
          </a:xfrm>
        </p:spPr>
        <p:txBody>
          <a:bodyPr>
            <a:noAutofit/>
          </a:bodyPr>
          <a:lstStyle/>
          <a:p>
            <a:pPr algn="just"/>
            <a:r>
              <a:rPr lang="hi-IN" altLang="en-US" sz="2200" dirty="0"/>
              <a:t>अनुच्छेद 25 से 28 धर्म की स्वतंत्रता की गारंटी देते हैं</a:t>
            </a:r>
            <a:r>
              <a:rPr lang="en-US" altLang="en-US" sz="2200" dirty="0"/>
              <a:t>, </a:t>
            </a:r>
            <a:r>
              <a:rPr lang="hi-IN" altLang="en-US" sz="2200" dirty="0">
                <a:sym typeface="+mn-ea"/>
              </a:rPr>
              <a:t>और</a:t>
            </a:r>
            <a:r>
              <a:rPr lang="en-US" altLang="hi-IN" sz="2200" dirty="0">
                <a:sym typeface="+mn-ea"/>
              </a:rPr>
              <a:t> </a:t>
            </a:r>
            <a:r>
              <a:rPr lang="hi-IN" altLang="en-US" sz="2200" dirty="0"/>
              <a:t> </a:t>
            </a:r>
            <a:r>
              <a:rPr lang="hi-IN" altLang="en-US" sz="2200" dirty="0">
                <a:sym typeface="+mn-ea"/>
              </a:rPr>
              <a:t>किसी</a:t>
            </a:r>
            <a:r>
              <a:rPr lang="en-US" altLang="hi-IN" sz="2200" dirty="0">
                <a:solidFill>
                  <a:srgbClr val="00B0F0"/>
                </a:solidFill>
                <a:sym typeface="+mn-ea"/>
              </a:rPr>
              <a:t> </a:t>
            </a:r>
            <a:r>
              <a:rPr lang="hi-IN" altLang="en-US" sz="2200" dirty="0">
                <a:sym typeface="+mn-ea"/>
              </a:rPr>
              <a:t>के</a:t>
            </a:r>
            <a:r>
              <a:rPr lang="en-US" altLang="hi-IN" sz="2200" dirty="0">
                <a:solidFill>
                  <a:srgbClr val="00B0F0"/>
                </a:solidFill>
                <a:sym typeface="+mn-ea"/>
              </a:rPr>
              <a:t>  </a:t>
            </a:r>
            <a:r>
              <a:rPr lang="hi-IN" altLang="en-US" sz="2200" dirty="0"/>
              <a:t>धर्म को मानने, अभ्यास करने और प्रचार करने के अधिकार की गारंटी देते हैं और धार्मिक संप्रदायों को पर्याप्त स्वायत्तता </a:t>
            </a:r>
            <a:r>
              <a:rPr lang="en-IN" altLang="en-US" sz="2200" dirty="0"/>
              <a:t>(Necessary  autonomy)</a:t>
            </a:r>
            <a:r>
              <a:rPr lang="hi-IN" altLang="en-US" sz="2200" dirty="0"/>
              <a:t> दे</a:t>
            </a:r>
            <a:r>
              <a:rPr lang="hi-IN" altLang="en-US" sz="2200" dirty="0">
                <a:sym typeface="+mn-ea"/>
              </a:rPr>
              <a:t>ता</a:t>
            </a:r>
            <a:r>
              <a:rPr lang="hi-IN" altLang="en-US" sz="2200" dirty="0"/>
              <a:t> है।</a:t>
            </a:r>
          </a:p>
          <a:p>
            <a:pPr algn="just"/>
            <a:r>
              <a:rPr lang="hi-IN" altLang="en-US" sz="2200" dirty="0"/>
              <a:t>मौलिक अधिकार अध्याय में अनुच्छेद 29 और 30 में सांस्कृतिक और शैक्षिक अधिकार</a:t>
            </a:r>
            <a:r>
              <a:rPr lang="en-IN" altLang="hi-IN" sz="2200" dirty="0"/>
              <a:t> </a:t>
            </a:r>
            <a:r>
              <a:rPr lang="hi-IN" altLang="en-US" sz="2200" dirty="0">
                <a:sym typeface="+mn-ea"/>
              </a:rPr>
              <a:t>शीर्षक</a:t>
            </a:r>
            <a:r>
              <a:rPr lang="hi-IN" altLang="en-US" sz="2200" dirty="0"/>
              <a:t> आते हैं।</a:t>
            </a:r>
            <a:endParaRPr lang="en-US" sz="2200" dirty="0"/>
          </a:p>
          <a:p>
            <a:pPr algn="just"/>
            <a:r>
              <a:rPr lang="hi-IN" altLang="en-US" sz="2200" dirty="0"/>
              <a:t>न्यायमूर्ति खन्ना ने अहमदाबाद सेंट ज़ेवियर्स कॉलेज</a:t>
            </a:r>
            <a:r>
              <a:rPr lang="en-IN" altLang="hi-IN" sz="2200" dirty="0"/>
              <a:t> </a:t>
            </a:r>
            <a:r>
              <a:rPr lang="hi-IN" altLang="en-US" sz="2200" dirty="0">
                <a:sym typeface="+mn-ea"/>
              </a:rPr>
              <a:t>बनाम</a:t>
            </a:r>
            <a:r>
              <a:rPr lang="en-IN" altLang="hi-IN" sz="2200" dirty="0">
                <a:sym typeface="+mn-ea"/>
              </a:rPr>
              <a:t>  </a:t>
            </a:r>
            <a:r>
              <a:rPr lang="hi-IN" altLang="en-US" sz="2200" dirty="0">
                <a:sym typeface="+mn-ea"/>
              </a:rPr>
              <a:t>गुजरात राज्य के</a:t>
            </a:r>
            <a:r>
              <a:rPr lang="en-IN" altLang="hi-IN" sz="2200" dirty="0">
                <a:sym typeface="+mn-ea"/>
              </a:rPr>
              <a:t> </a:t>
            </a:r>
            <a:r>
              <a:rPr lang="hi-IN" altLang="en-US" sz="2200" dirty="0"/>
              <a:t> फ़ैसले (1974) में इन प्रावधानों के महत्व पर प्रकाश डाला, </a:t>
            </a:r>
            <a:r>
              <a:rPr lang="hi-IN" altLang="en-US" sz="2200" dirty="0">
                <a:solidFill>
                  <a:schemeClr val="tx1"/>
                </a:solidFill>
              </a:rPr>
              <a:t>“इन प्रावधानों ने देश के संविधान में अल्पसंख्यकों के लिए एक उचित वचन दिया है। जब तक संविधान यथावत है, तब तक उन अधिकारों के साथ किसी प्रकार की छेड़-छाड़ नहीं की जा सकती है। ऐसा करने का कोई भी प्रयास न केवल आस्था के उल्लंघन का कार्य होगा, यह संवैधानिक रूप से अस्वीकार्य होगा..."। </a:t>
            </a:r>
          </a:p>
        </p:txBody>
      </p:sp>
      <p:sp>
        <p:nvSpPr>
          <p:cNvPr id="6" name="TextBox 4"/>
          <p:cNvSpPr txBox="1"/>
          <p:nvPr/>
        </p:nvSpPr>
        <p:spPr>
          <a:xfrm>
            <a:off x="632117" y="116632"/>
            <a:ext cx="7952105" cy="159659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अल्पसंख्यकों सम्बन्धी</a:t>
            </a:r>
            <a:r>
              <a:rPr lang="en-US" altLang="hi-IN" sz="3400" dirty="0">
                <a:sym typeface="+mn-ea"/>
              </a:rPr>
              <a:t> </a:t>
            </a:r>
            <a:r>
              <a:rPr lang="hi-IN" altLang="en-US" sz="3400" dirty="0">
                <a:sym typeface="+mn-ea"/>
              </a:rPr>
              <a:t>संवैधानिक</a:t>
            </a:r>
            <a:r>
              <a:rPr lang="en-US" altLang="hi-IN" sz="3400" dirty="0">
                <a:sym typeface="+mn-ea"/>
              </a:rPr>
              <a:t> </a:t>
            </a:r>
            <a:r>
              <a:rPr lang="hi-IN" altLang="en-US" sz="3400" dirty="0">
                <a:sym typeface="+mn-ea"/>
              </a:rPr>
              <a:t>प्रावधान</a:t>
            </a:r>
            <a:r>
              <a:rPr lang="en-US" altLang="en-US" sz="3400" dirty="0">
                <a:sym typeface="+mn-ea"/>
              </a:rPr>
              <a:t> </a:t>
            </a:r>
            <a:r>
              <a:rPr lang="hi-IN" altLang="en-US" sz="3400" dirty="0">
                <a:sym typeface="+mn-ea"/>
              </a:rPr>
              <a:t>क्या हैं?</a:t>
            </a:r>
            <a:r>
              <a:rPr lang="en-US" altLang="hi-IN" sz="3400" dirty="0">
                <a:sym typeface="+mn-ea"/>
              </a:rPr>
              <a:t> </a:t>
            </a:r>
            <a:endParaRPr lang="en-US" altLang="hi-IN" sz="3400" b="1" dirty="0">
              <a:solidFill>
                <a:prstClr val="black"/>
              </a:solidFill>
              <a:sym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8840"/>
            <a:ext cx="8229600" cy="4525963"/>
          </a:xfrm>
        </p:spPr>
        <p:txBody>
          <a:bodyPr>
            <a:normAutofit fontScale="75000" lnSpcReduction="20000"/>
          </a:bodyPr>
          <a:lstStyle/>
          <a:p>
            <a:pPr algn="just">
              <a:lnSpc>
                <a:spcPct val="110000"/>
              </a:lnSpc>
            </a:pPr>
            <a:r>
              <a:rPr lang="hi-IN" altLang="en-US" sz="3000" dirty="0">
                <a:solidFill>
                  <a:schemeClr val="tx1"/>
                </a:solidFill>
              </a:rPr>
              <a:t>हालाँकि अनुच्छेद 29 का शीर्षक "अल्पसंख्यकों के हितों की रक्षा" है, लेकिन अल्पसंख्यक शब्द अनुच्छेद 29 के वास्तविक </a:t>
            </a:r>
            <a:r>
              <a:rPr lang="hi-IN" altLang="en-US" sz="3000" dirty="0">
                <a:sym typeface="+mn-ea"/>
              </a:rPr>
              <a:t>पाठ</a:t>
            </a:r>
            <a:r>
              <a:rPr lang="en-IN" altLang="hi-IN" sz="3000" dirty="0">
                <a:sym typeface="+mn-ea"/>
              </a:rPr>
              <a:t> </a:t>
            </a:r>
            <a:r>
              <a:rPr lang="hi-IN" altLang="en-US" sz="3000" dirty="0"/>
              <a:t>से</a:t>
            </a:r>
            <a:r>
              <a:rPr lang="en-IN" altLang="hi-IN" sz="3000" dirty="0"/>
              <a:t> </a:t>
            </a:r>
            <a:r>
              <a:rPr lang="hi-IN" altLang="en-US" sz="3000" dirty="0">
                <a:solidFill>
                  <a:schemeClr val="tx1"/>
                </a:solidFill>
              </a:rPr>
              <a:t>गायब है।</a:t>
            </a:r>
          </a:p>
          <a:p>
            <a:pPr algn="just">
              <a:lnSpc>
                <a:spcPct val="110000"/>
              </a:lnSpc>
            </a:pPr>
            <a:r>
              <a:rPr lang="hi-IN" altLang="en-US" sz="3000" dirty="0">
                <a:solidFill>
                  <a:schemeClr val="tx1"/>
                </a:solidFill>
              </a:rPr>
              <a:t>वास्तव में अनुच्छेद 29(1) कहता है कि भारतीय नागरिकों के किसी भी वर्ग, जिसकी अपनी एक अलग भाषा, लिपि या संस्कृति है, को उसे संरक्षित करने का अधिकार होगा।</a:t>
            </a:r>
          </a:p>
          <a:p>
            <a:pPr algn="just">
              <a:lnSpc>
                <a:spcPct val="110000"/>
              </a:lnSpc>
            </a:pPr>
            <a:r>
              <a:rPr lang="hi-IN" altLang="en-US" sz="3000" dirty="0">
                <a:solidFill>
                  <a:schemeClr val="tx1"/>
                </a:solidFill>
              </a:rPr>
              <a:t>इस प्रकार अनुच्छेद 29 प्रत्येक नागरिक का अधिकार है और अल्पसंख्यकों तक ही सीमित नहीं है। </a:t>
            </a:r>
          </a:p>
          <a:p>
            <a:pPr algn="just">
              <a:lnSpc>
                <a:spcPct val="110000"/>
              </a:lnSpc>
            </a:pPr>
            <a:r>
              <a:rPr lang="hi-IN" altLang="en-US" sz="3000" dirty="0">
                <a:solidFill>
                  <a:schemeClr val="tx1"/>
                </a:solidFill>
              </a:rPr>
              <a:t>अनुच्छेद 29 (2) कहता है कि किसी भी नागरिक को केवल धर्म, मूलवंश, जाति, भाषा या इनमें से किसी के आधार पर राज्य द्वारा संचालित या राज्य निधि से सहायता प्राप्त किसी भी शैक्षणिक संस्थान में प्रवेश से वंचित नहीं किया जाएगा।</a:t>
            </a:r>
          </a:p>
        </p:txBody>
      </p:sp>
      <p:sp>
        <p:nvSpPr>
          <p:cNvPr id="6" name="TextBox 4"/>
          <p:cNvSpPr txBox="1"/>
          <p:nvPr/>
        </p:nvSpPr>
        <p:spPr>
          <a:xfrm>
            <a:off x="683895" y="228600"/>
            <a:ext cx="7952105" cy="159659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क्या</a:t>
            </a:r>
            <a:r>
              <a:rPr lang="en-US" altLang="hi-IN" sz="3400" dirty="0">
                <a:sym typeface="+mn-ea"/>
              </a:rPr>
              <a:t> </a:t>
            </a:r>
            <a:r>
              <a:rPr lang="hi-IN" altLang="en-US" sz="3400" dirty="0">
                <a:sym typeface="+mn-ea"/>
              </a:rPr>
              <a:t>अनुच्छेद 29 अल्पसंख्यकों का अधिकार</a:t>
            </a:r>
            <a:r>
              <a:rPr lang="en-US" altLang="en-US" sz="3400" dirty="0">
                <a:sym typeface="+mn-ea"/>
              </a:rPr>
              <a:t> </a:t>
            </a:r>
            <a:r>
              <a:rPr lang="hi-IN" altLang="en-US" sz="3400" dirty="0">
                <a:sym typeface="+mn-ea"/>
              </a:rPr>
              <a:t>हैं?</a:t>
            </a:r>
            <a:r>
              <a:rPr lang="en-US" altLang="hi-IN" sz="3400" dirty="0">
                <a:sym typeface="+mn-ea"/>
              </a:rPr>
              <a:t> </a:t>
            </a:r>
            <a:endParaRPr lang="en-US" altLang="hi-IN" sz="3400" b="1" dirty="0">
              <a:solidFill>
                <a:prstClr val="black"/>
              </a:solidFill>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1268760"/>
            <a:ext cx="8229600" cy="4525963"/>
          </a:xfrm>
        </p:spPr>
        <p:txBody>
          <a:bodyPr>
            <a:noAutofit/>
          </a:bodyPr>
          <a:lstStyle/>
          <a:p>
            <a:pPr algn="just">
              <a:lnSpc>
                <a:spcPct val="120000"/>
              </a:lnSpc>
            </a:pPr>
            <a:r>
              <a:rPr lang="hi-IN" altLang="en-US" sz="2300" dirty="0">
                <a:solidFill>
                  <a:schemeClr val="tx1"/>
                </a:solidFill>
              </a:rPr>
              <a:t>अनुच्छेद 21ए के तहत राज्य को छह से चौदह वर्ष की आयु के सभी बच्चों को मुफ़्त और अनिवार्य शिक्षा प्रदान करना है।</a:t>
            </a:r>
          </a:p>
          <a:p>
            <a:pPr algn="just">
              <a:lnSpc>
                <a:spcPct val="120000"/>
              </a:lnSpc>
            </a:pPr>
            <a:r>
              <a:rPr lang="hi-IN" altLang="en-US" sz="2300" dirty="0">
                <a:solidFill>
                  <a:schemeClr val="tx1"/>
                </a:solidFill>
              </a:rPr>
              <a:t>शिक्षा का अधिकार अधिनियम 2009 में पारित किया गया था।</a:t>
            </a:r>
          </a:p>
          <a:p>
            <a:pPr algn="just">
              <a:lnSpc>
                <a:spcPct val="120000"/>
              </a:lnSpc>
            </a:pPr>
            <a:r>
              <a:rPr lang="hi-IN" altLang="en-US" sz="2300" dirty="0">
                <a:solidFill>
                  <a:schemeClr val="tx1"/>
                </a:solidFill>
              </a:rPr>
              <a:t>अनुच्छेद 30 अल्पसंख्यकों को उनकी पसंद के </a:t>
            </a:r>
            <a:r>
              <a:rPr lang="hi-IN" altLang="en-US" sz="2300" dirty="0">
                <a:sym typeface="+mn-ea"/>
              </a:rPr>
              <a:t>शैक्षिक</a:t>
            </a:r>
            <a:r>
              <a:rPr lang="hi-IN" altLang="en-US" sz="2300" dirty="0">
                <a:solidFill>
                  <a:schemeClr val="tx1"/>
                </a:solidFill>
              </a:rPr>
              <a:t> संस्थानों की स्थापना और प्रशासन</a:t>
            </a:r>
            <a:r>
              <a:rPr lang="en-IN" altLang="en-US" sz="2300" dirty="0">
                <a:solidFill>
                  <a:schemeClr val="tx1"/>
                </a:solidFill>
              </a:rPr>
              <a:t> (Right to Establish and Administer) </a:t>
            </a:r>
            <a:r>
              <a:rPr lang="hi-IN" altLang="en-US" sz="2300" dirty="0">
                <a:solidFill>
                  <a:schemeClr val="tx1"/>
                </a:solidFill>
              </a:rPr>
              <a:t>का मौलिक अधिकार देता है।</a:t>
            </a:r>
          </a:p>
          <a:p>
            <a:pPr algn="just">
              <a:lnSpc>
                <a:spcPct val="120000"/>
              </a:lnSpc>
            </a:pPr>
            <a:r>
              <a:rPr lang="hi-IN" altLang="en-US" sz="2300" dirty="0">
                <a:solidFill>
                  <a:schemeClr val="tx1"/>
                </a:solidFill>
              </a:rPr>
              <a:t>सुप्रीम कोर्ट ने केरल शिक्षा विधेयक (1957) में कहा है कि </a:t>
            </a:r>
            <a:r>
              <a:rPr lang="en-IN" altLang="hi-IN" sz="2300" dirty="0">
                <a:solidFill>
                  <a:schemeClr val="tx1"/>
                </a:solidFill>
              </a:rPr>
              <a:t>“</a:t>
            </a:r>
            <a:r>
              <a:rPr lang="hi-IN" altLang="en-US" sz="2300" dirty="0">
                <a:solidFill>
                  <a:schemeClr val="tx1"/>
                </a:solidFill>
              </a:rPr>
              <a:t>विचाराधीन अनुच्छेद के सही अर्थ और निहितार्थ को समझने की कुंजी अपनी पसंद के</a:t>
            </a:r>
            <a:r>
              <a:rPr lang="en-IN" altLang="en-US" sz="2300" dirty="0">
                <a:solidFill>
                  <a:schemeClr val="tx1"/>
                </a:solidFill>
              </a:rPr>
              <a:t>” (Choice) </a:t>
            </a:r>
            <a:r>
              <a:rPr lang="hi-IN" altLang="en-US" sz="2300" dirty="0">
                <a:solidFill>
                  <a:schemeClr val="tx1"/>
                </a:solidFill>
              </a:rPr>
              <a:t>शब्द हैं।</a:t>
            </a:r>
          </a:p>
          <a:p>
            <a:pPr algn="just">
              <a:lnSpc>
                <a:spcPct val="120000"/>
              </a:lnSpc>
            </a:pPr>
            <a:r>
              <a:rPr lang="hi-IN" altLang="en-US" sz="2300" dirty="0">
                <a:sym typeface="+mn-ea"/>
              </a:rPr>
              <a:t>ऐसा कहा जाता है कि</a:t>
            </a:r>
            <a:r>
              <a:rPr lang="en-IN" altLang="hi-IN" sz="2300" dirty="0">
                <a:sym typeface="+mn-ea"/>
              </a:rPr>
              <a:t> </a:t>
            </a:r>
            <a:r>
              <a:rPr lang="hi-IN" altLang="en-US" sz="2300" dirty="0">
                <a:solidFill>
                  <a:schemeClr val="tx1"/>
                </a:solidFill>
              </a:rPr>
              <a:t>प्रमुख शब्द "पसंद" </a:t>
            </a:r>
            <a:r>
              <a:rPr lang="en-IN" altLang="en-US" sz="2300" dirty="0">
                <a:solidFill>
                  <a:schemeClr val="tx1"/>
                </a:solidFill>
              </a:rPr>
              <a:t>(Choice) </a:t>
            </a:r>
            <a:r>
              <a:rPr lang="hi-IN" altLang="en-US" sz="2300" dirty="0">
                <a:solidFill>
                  <a:schemeClr val="tx1"/>
                </a:solidFill>
              </a:rPr>
              <a:t>है और उस अनुच्छेद की सामग्री उतनी ही व्यापक है जितनी </a:t>
            </a:r>
            <a:r>
              <a:rPr lang="hi-IN" altLang="en-US" sz="2300" dirty="0">
                <a:sym typeface="+mn-ea"/>
              </a:rPr>
              <a:t>की</a:t>
            </a:r>
            <a:r>
              <a:rPr lang="hi-IN" altLang="en-US" sz="2300" dirty="0">
                <a:solidFill>
                  <a:schemeClr val="tx1"/>
                </a:solidFill>
              </a:rPr>
              <a:t> विशेष अल्पसंख्यक समुदाय की पसंद इसे बना सकती है।</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अल्पसंख्यकों के शैक्षिक अधिकार क्या हैं?</a:t>
            </a:r>
            <a:r>
              <a:rPr lang="en-US" altLang="hi-IN" sz="3400" dirty="0">
                <a:sym typeface="+mn-ea"/>
              </a:rPr>
              <a:t> </a:t>
            </a:r>
            <a:endParaRPr lang="en-US" altLang="hi-IN" sz="3400" b="1" dirty="0">
              <a:solidFill>
                <a:prstClr val="black"/>
              </a:solidFill>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2500" lnSpcReduction="10000"/>
          </a:bodyPr>
          <a:lstStyle/>
          <a:p>
            <a:pPr algn="just"/>
            <a:r>
              <a:rPr lang="hi-IN" altLang="en-US" sz="3430" dirty="0">
                <a:solidFill>
                  <a:schemeClr val="tx1"/>
                </a:solidFill>
              </a:rPr>
              <a:t>अल्पसंख्यक </a:t>
            </a:r>
            <a:r>
              <a:rPr lang="hi-IN" altLang="en-US" sz="3430" dirty="0">
                <a:sym typeface="+mn-ea"/>
              </a:rPr>
              <a:t>शैक्षिक</a:t>
            </a:r>
            <a:r>
              <a:rPr lang="hi-IN" altLang="en-US" sz="3430" dirty="0">
                <a:solidFill>
                  <a:schemeClr val="tx1"/>
                </a:solidFill>
              </a:rPr>
              <a:t> संस्थान स्थापित कर सकते हैं।  'स्थापना' शब्द का अर्थ है नींव रखना, अस्तित्व में लाना।</a:t>
            </a:r>
          </a:p>
          <a:p>
            <a:pPr algn="just"/>
            <a:r>
              <a:rPr lang="hi-IN" altLang="en-US" sz="3430" dirty="0">
                <a:solidFill>
                  <a:schemeClr val="tx1"/>
                </a:solidFill>
              </a:rPr>
              <a:t>अज़ीज़ बाशा बनाम भारत संघ (1968) में, सुप्रीम कोर्ट ने माना कि 'शैक्षिक संस्थान' शब्द में विश्वविद्यालय शामिल है।</a:t>
            </a:r>
            <a:r>
              <a:rPr lang="en-US" sz="3430" dirty="0">
                <a:solidFill>
                  <a:schemeClr val="tx1"/>
                </a:solidFill>
              </a:rPr>
              <a:t> </a:t>
            </a:r>
          </a:p>
          <a:p>
            <a:pPr algn="just"/>
            <a:r>
              <a:rPr lang="hi-IN" altLang="en-US" sz="3430" dirty="0">
                <a:solidFill>
                  <a:schemeClr val="tx1"/>
                </a:solidFill>
              </a:rPr>
              <a:t>टी.एम.ए. पाई फ़ाउंडेशन (2003) ने भी माना कि शिक्षा में सभी स्तरों की शिक्षा शामिल है।</a:t>
            </a:r>
          </a:p>
          <a:p>
            <a:pPr algn="just"/>
            <a:r>
              <a:rPr lang="hi-IN" altLang="en-US" sz="3430" dirty="0">
                <a:solidFill>
                  <a:schemeClr val="tx1"/>
                </a:solidFill>
              </a:rPr>
              <a:t>अल्पसंख्यक पंथनिरपेक्ष</a:t>
            </a:r>
            <a:r>
              <a:rPr lang="en-IN" altLang="en-US" sz="3430" dirty="0">
                <a:solidFill>
                  <a:schemeClr val="tx1"/>
                </a:solidFill>
              </a:rPr>
              <a:t> </a:t>
            </a:r>
            <a:r>
              <a:rPr lang="hi-IN" altLang="en-US" sz="3430" dirty="0">
                <a:solidFill>
                  <a:schemeClr val="tx1"/>
                </a:solidFill>
              </a:rPr>
              <a:t>और आधुनिक</a:t>
            </a:r>
            <a:r>
              <a:rPr lang="en-IN" altLang="en-US" sz="3430" dirty="0">
                <a:solidFill>
                  <a:schemeClr val="tx1"/>
                </a:solidFill>
              </a:rPr>
              <a:t>  </a:t>
            </a:r>
            <a:r>
              <a:rPr lang="hi-IN" altLang="en-US" sz="3430" dirty="0">
                <a:solidFill>
                  <a:schemeClr val="tx1"/>
                </a:solidFill>
              </a:rPr>
              <a:t> शिक्षा के शिक्षण संस्थान स्थापित करने के लिए स्वतंत्र हैं।</a:t>
            </a:r>
          </a:p>
          <a:p>
            <a:pPr algn="just"/>
            <a:r>
              <a:rPr lang="hi-IN" altLang="en-US" sz="3430" dirty="0">
                <a:solidFill>
                  <a:schemeClr val="tx1"/>
                </a:solidFill>
              </a:rPr>
              <a:t>अनुच्छेद 26 उन्हें धार्मिक और धर्मार्थ संस्थान  स्थापित करने का अधिकार देता है।</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अल्पसंख्यकों के शैक्षिक अधिकार क्या हैं?</a:t>
            </a:r>
            <a:r>
              <a:rPr lang="en-US" altLang="hi-IN" sz="3400" dirty="0">
                <a:sym typeface="+mn-ea"/>
              </a:rPr>
              <a:t> </a:t>
            </a:r>
            <a:endParaRPr lang="en-US" altLang="hi-IN" sz="3400" b="1" dirty="0">
              <a:solidFill>
                <a:prstClr val="black"/>
              </a:solidFill>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lnSpc>
                <a:spcPct val="120000"/>
              </a:lnSpc>
            </a:pPr>
            <a:r>
              <a:rPr lang="hi-IN" altLang="en-US" dirty="0"/>
              <a:t>प्रशासन के अधिकार का अर्थ है दिन-प्रतिदिन के प्रशासन</a:t>
            </a:r>
            <a:r>
              <a:rPr lang="en-IN" altLang="en-US" dirty="0"/>
              <a:t> </a:t>
            </a:r>
            <a:r>
              <a:rPr lang="hi-IN" altLang="en-US" dirty="0"/>
              <a:t>का अधिकार।</a:t>
            </a:r>
          </a:p>
          <a:p>
            <a:pPr algn="just">
              <a:lnSpc>
                <a:spcPct val="120000"/>
              </a:lnSpc>
            </a:pPr>
            <a:r>
              <a:rPr lang="hi-IN" altLang="en-US" dirty="0"/>
              <a:t>इसमें निम्नलिखित अधिकार शामिल हैं:</a:t>
            </a:r>
          </a:p>
          <a:p>
            <a:pPr lvl="1" algn="just">
              <a:lnSpc>
                <a:spcPct val="120000"/>
              </a:lnSpc>
              <a:buFont typeface="Courier New" panose="02070309020205020404" pitchFamily="49" charset="0"/>
              <a:buChar char="o"/>
            </a:pPr>
            <a:r>
              <a:rPr lang="hi-IN" altLang="en-US" sz="3200" dirty="0"/>
              <a:t>छात्रों को प्रवेश देने का अधिकार</a:t>
            </a:r>
          </a:p>
          <a:p>
            <a:pPr lvl="1" algn="just">
              <a:lnSpc>
                <a:spcPct val="120000"/>
              </a:lnSpc>
              <a:buFont typeface="Courier New" panose="02070309020205020404" pitchFamily="49" charset="0"/>
              <a:buChar char="o"/>
            </a:pPr>
            <a:r>
              <a:rPr lang="hi-IN" altLang="en-US" sz="3200" dirty="0"/>
              <a:t>शुल्क तय करने का अधिकार</a:t>
            </a:r>
          </a:p>
          <a:p>
            <a:pPr lvl="1" algn="just">
              <a:lnSpc>
                <a:spcPct val="120000"/>
              </a:lnSpc>
              <a:buFont typeface="Courier New" panose="02070309020205020404" pitchFamily="49" charset="0"/>
              <a:buChar char="o"/>
            </a:pPr>
            <a:r>
              <a:rPr lang="hi-IN" altLang="en-US" sz="3200" dirty="0"/>
              <a:t>प्रशासनिक बॉडी </a:t>
            </a:r>
            <a:r>
              <a:rPr lang="en-IN" altLang="en-US" sz="3200" dirty="0"/>
              <a:t>(Governing body) </a:t>
            </a:r>
            <a:r>
              <a:rPr lang="hi-IN" altLang="en-US" sz="3200" dirty="0"/>
              <a:t>चुनने का अधिकार</a:t>
            </a:r>
          </a:p>
          <a:p>
            <a:pPr lvl="1" algn="just">
              <a:lnSpc>
                <a:spcPct val="120000"/>
              </a:lnSpc>
              <a:buFont typeface="Courier New" panose="02070309020205020404" pitchFamily="49" charset="0"/>
              <a:buChar char="o"/>
            </a:pPr>
            <a:r>
              <a:rPr lang="hi-IN" altLang="en-US" sz="3200" dirty="0"/>
              <a:t>कर्मचारियों को अनुशासित करने का अधिकार</a:t>
            </a:r>
            <a:r>
              <a:rPr lang="hi-IN" altLang="en-US" sz="3200" dirty="0">
                <a:sym typeface="+mn-ea"/>
              </a:rPr>
              <a:t>।</a:t>
            </a:r>
            <a:endParaRPr lang="hi-IN" altLang="en-US" sz="3200" dirty="0"/>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प्रशासन के अधिकार का क्या अर्थ है?</a:t>
            </a:r>
            <a:endParaRPr lang="en-US" altLang="hi-IN" sz="3400" b="1" dirty="0">
              <a:solidFill>
                <a:prstClr val="black"/>
              </a:solidFill>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lnSpc>
                <a:spcPct val="120000"/>
              </a:lnSpc>
            </a:pPr>
            <a:r>
              <a:rPr lang="hi-IN" altLang="en-US" sz="2500" dirty="0">
                <a:solidFill>
                  <a:schemeClr val="tx1"/>
                </a:solidFill>
              </a:rPr>
              <a:t>हाँ और नहीं। </a:t>
            </a:r>
          </a:p>
          <a:p>
            <a:pPr algn="just">
              <a:lnSpc>
                <a:spcPct val="120000"/>
              </a:lnSpc>
            </a:pPr>
            <a:r>
              <a:rPr lang="hi-IN" altLang="en-US" sz="2500" dirty="0">
                <a:solidFill>
                  <a:schemeClr val="tx1"/>
                </a:solidFill>
              </a:rPr>
              <a:t>जहाँ तक अनुच्छेद 30 का संबंध है, अनुच्छेद 19, 21 और 25 जैसे अन्य मौलिक अधिकारों के विपरीत, संविधान में अल्पसंख्यकों के अधिकारों पर किसी प्रकार के प्रतिबंध का उल्लेख नहीं है।</a:t>
            </a:r>
          </a:p>
          <a:p>
            <a:pPr algn="just">
              <a:lnSpc>
                <a:spcPct val="120000"/>
              </a:lnSpc>
            </a:pPr>
            <a:r>
              <a:rPr lang="hi-IN" altLang="en-US" sz="2500" dirty="0">
                <a:solidFill>
                  <a:schemeClr val="tx1"/>
                </a:solidFill>
              </a:rPr>
              <a:t>लेकिन सुप्रीम कोर्ट ने माना है कि कोई भी अधिकार असीम नहीं हो सकता है। इसलिए अल्पसंख्यक संस्थानों पर नगरपालिका और स्वास्थ्य नियम समान रूप से लागू होंगे।</a:t>
            </a:r>
          </a:p>
          <a:p>
            <a:pPr algn="just">
              <a:lnSpc>
                <a:spcPct val="120000"/>
              </a:lnSpc>
            </a:pPr>
            <a:r>
              <a:rPr lang="hi-IN" altLang="en-US" sz="2500" dirty="0">
                <a:solidFill>
                  <a:schemeClr val="tx1"/>
                </a:solidFill>
              </a:rPr>
              <a:t>शिक्षकों की भर्ती, कुलपति और प्रिंसिपल की नियुक्ति पर शैक्षिक योग्यता भी लागू होगी।</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क्या अल्पसंख्यकों के अधिकार असीमित हैं?</a:t>
            </a:r>
            <a:endParaRPr lang="en-US" altLang="hi-IN" sz="3400" b="1" dirty="0">
              <a:solidFill>
                <a:prstClr val="black"/>
              </a:solidFill>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8820"/>
            <a:ext cx="8229600" cy="4525963"/>
          </a:xfrm>
        </p:spPr>
        <p:txBody>
          <a:bodyPr>
            <a:noAutofit/>
          </a:bodyPr>
          <a:lstStyle/>
          <a:p>
            <a:pPr algn="just">
              <a:lnSpc>
                <a:spcPct val="120000"/>
              </a:lnSpc>
            </a:pPr>
            <a:r>
              <a:rPr lang="hi-IN" altLang="en-US" sz="2200" dirty="0">
                <a:solidFill>
                  <a:schemeClr val="tx1"/>
                </a:solidFill>
              </a:rPr>
              <a:t>हाँ, अहमदाबाद सेंट ज़ेवियर्स कॉलेज निर्णय: नियंत्रण अल्पसंख्यकों के हित में होना चाहिए न कि आम जनता के लिए।</a:t>
            </a:r>
          </a:p>
          <a:p>
            <a:pPr algn="just">
              <a:lnSpc>
                <a:spcPct val="120000"/>
              </a:lnSpc>
            </a:pPr>
            <a:r>
              <a:rPr lang="hi-IN" altLang="en-US" sz="2200" dirty="0">
                <a:solidFill>
                  <a:schemeClr val="tx1"/>
                </a:solidFill>
              </a:rPr>
              <a:t>लेकिन इस तरह के हर नियम को सर्वोच्च न्यायालय द्वारा निर्धारित दोहरे परीक्षण को पास करना चाहिए।</a:t>
            </a:r>
          </a:p>
          <a:p>
            <a:pPr algn="just">
              <a:lnSpc>
                <a:spcPct val="120000"/>
              </a:lnSpc>
            </a:pPr>
            <a:r>
              <a:rPr lang="hi-IN" altLang="en-US" sz="2200" dirty="0">
                <a:sym typeface="+mn-ea"/>
              </a:rPr>
              <a:t>आदरणीय</a:t>
            </a:r>
            <a:r>
              <a:rPr lang="en-IN" altLang="hi-IN" sz="2200" dirty="0">
                <a:sym typeface="+mn-ea"/>
              </a:rPr>
              <a:t> </a:t>
            </a:r>
            <a:r>
              <a:rPr lang="hi-IN" altLang="en-US" sz="2200" dirty="0">
                <a:solidFill>
                  <a:schemeClr val="tx1"/>
                </a:solidFill>
              </a:rPr>
              <a:t>सिधजभाई बनाम स्टेट ऑफ बॉम्बे, (1962) में, सुप्रीम कोर्ट ने कहा कि राज्य के नियमों को दोहरी परीक्षा को पास करना चाहिए – तर्कसंगतता की परीक्षा</a:t>
            </a:r>
            <a:r>
              <a:rPr lang="en-IN" altLang="hi-IN" sz="2200" dirty="0">
                <a:solidFill>
                  <a:schemeClr val="tx1"/>
                </a:solidFill>
              </a:rPr>
              <a:t> </a:t>
            </a:r>
            <a:r>
              <a:rPr lang="hi-IN" altLang="en-US" sz="2200" dirty="0">
                <a:solidFill>
                  <a:schemeClr val="tx1"/>
                </a:solidFill>
              </a:rPr>
              <a:t>और यह परीक्षण कि यह संस्था के शैक्षिक चरित्र का नियामक है और अल्पसंख्यक समुदाय या इसका सहारा लेने वाले अन्य व्यक्तियों के लिए संस्था को शिक्षा का एक प्रभावी माध्यम बनाने</a:t>
            </a:r>
            <a:r>
              <a:rPr lang="en-IN" altLang="en-US" sz="2200" dirty="0">
                <a:solidFill>
                  <a:schemeClr val="tx1"/>
                </a:solidFill>
              </a:rPr>
              <a:t> </a:t>
            </a:r>
            <a:r>
              <a:rPr lang="hi-IN" altLang="en-US" sz="2200" dirty="0">
                <a:solidFill>
                  <a:schemeClr val="tx1"/>
                </a:solidFill>
              </a:rPr>
              <a:t>के लिए सहायक </a:t>
            </a:r>
            <a:r>
              <a:rPr lang="hi-IN" altLang="en-US" sz="2200" dirty="0">
                <a:solidFill>
                  <a:schemeClr val="tx1"/>
                </a:solidFill>
                <a:sym typeface="+mn-ea"/>
              </a:rPr>
              <a:t>है</a:t>
            </a:r>
            <a:r>
              <a:rPr lang="hi-IN" altLang="en-US" sz="2200" dirty="0">
                <a:solidFill>
                  <a:schemeClr val="tx1"/>
                </a:solidFill>
              </a:rPr>
              <a:t>।</a:t>
            </a:r>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क्या सरकार अल्पसंख्यकों के संस्थानों को नियंत्रित कर सकती है?</a:t>
            </a:r>
            <a:endParaRPr lang="en-US" altLang="hi-IN" sz="3400" b="1" dirty="0">
              <a:solidFill>
                <a:prstClr val="black"/>
              </a:solidFill>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2132965"/>
            <a:ext cx="8229600" cy="4525963"/>
          </a:xfrm>
        </p:spPr>
        <p:txBody>
          <a:bodyPr>
            <a:normAutofit fontScale="62500" lnSpcReduction="20000"/>
          </a:bodyPr>
          <a:lstStyle/>
          <a:p>
            <a:pPr algn="just">
              <a:lnSpc>
                <a:spcPct val="170000"/>
              </a:lnSpc>
            </a:pPr>
            <a:r>
              <a:rPr lang="hi-IN" altLang="en-US" dirty="0">
                <a:solidFill>
                  <a:schemeClr val="tx1"/>
                </a:solidFill>
              </a:rPr>
              <a:t>हाँ। सेंट स्टीफेंस कॉलेज जैसे कई ऐसे संस्थान हैं।</a:t>
            </a:r>
          </a:p>
          <a:p>
            <a:pPr algn="just">
              <a:lnSpc>
                <a:spcPct val="120000"/>
              </a:lnSpc>
            </a:pPr>
            <a:r>
              <a:rPr lang="hi-IN" altLang="en-US" dirty="0">
                <a:solidFill>
                  <a:schemeClr val="tx1"/>
                </a:solidFill>
              </a:rPr>
              <a:t>अनुच्छेद 30(2) कहता है कि राज्य शैक्षिक संस्थानों को सहायता प्रदान करने में किसी भी शैक्षिक संस्थान के साथ इस आधार पर भेदभाव नहीं करेगा कि वह अल्पसंख्यक के प्रबंधन में है, चाहे वह धर्म या भाषा पर आधारित हो।</a:t>
            </a:r>
            <a:r>
              <a:rPr lang="en-US" dirty="0">
                <a:solidFill>
                  <a:schemeClr val="tx1"/>
                </a:solidFill>
              </a:rPr>
              <a:t> </a:t>
            </a:r>
          </a:p>
          <a:p>
            <a:pPr algn="just">
              <a:lnSpc>
                <a:spcPct val="120000"/>
              </a:lnSpc>
            </a:pPr>
            <a:r>
              <a:rPr lang="hi-IN" altLang="en-US" dirty="0">
                <a:solidFill>
                  <a:schemeClr val="tx1"/>
                </a:solidFill>
              </a:rPr>
              <a:t>सेंट स्टीफेंस कॉलेज बनाम दिल्ली विश्वविद्यालय (1992) में, सुप्रीम कोर्ट ने कहा कि सरकारी सहायता ऐसी शर्तों के साथ नहीं आ सकती है जो अल्पसंख्यकों को उनके अधिकारों से वस्तुतः वंचित कर दें।</a:t>
            </a:r>
          </a:p>
          <a:p>
            <a:pPr algn="just">
              <a:lnSpc>
                <a:spcPct val="120000"/>
              </a:lnSpc>
            </a:pPr>
            <a:r>
              <a:rPr lang="hi-IN" altLang="en-US" dirty="0">
                <a:solidFill>
                  <a:schemeClr val="tx1"/>
                </a:solidFill>
              </a:rPr>
              <a:t>मान्यता या सहायता के सरकारी विनियम अल्पसंख्यक शैक्षणिक संस्थान के अल्पसंख्यक चरित्र के लिए विनाशकारी या विध्वंसकारी नहीं हो सकते हैं।</a:t>
            </a:r>
          </a:p>
          <a:p>
            <a:pPr algn="just">
              <a:lnSpc>
                <a:spcPct val="120000"/>
              </a:lnSpc>
            </a:pPr>
            <a:r>
              <a:rPr lang="hi-IN" altLang="en-US" dirty="0">
                <a:solidFill>
                  <a:schemeClr val="tx1"/>
                </a:solidFill>
              </a:rPr>
              <a:t>राष्ट्रीय अल्पसंख्यक आयोग के अलावा, हमारे पास अल्पसंख्यकों के शैक्षिक अधिकारों की रक्षा के लिए विशेष</a:t>
            </a:r>
            <a:r>
              <a:rPr lang="en-IN" altLang="hi-IN" dirty="0">
                <a:solidFill>
                  <a:schemeClr val="tx1"/>
                </a:solidFill>
              </a:rPr>
              <a:t> </a:t>
            </a:r>
            <a:r>
              <a:rPr lang="hi-IN" altLang="en-US" dirty="0">
                <a:solidFill>
                  <a:schemeClr val="tx1"/>
                </a:solidFill>
              </a:rPr>
              <a:t>आयोग बनाए गए हैं। </a:t>
            </a:r>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क्या कोई सहायता </a:t>
            </a:r>
            <a:r>
              <a:rPr lang="hi-IN" altLang="en-US" sz="3400">
                <a:sym typeface="+mn-ea"/>
              </a:rPr>
              <a:t>प्राप्त अल्पसंख्यक शैक्षिक </a:t>
            </a:r>
            <a:r>
              <a:rPr lang="hi-IN" altLang="en-US" sz="3400" dirty="0">
                <a:sym typeface="+mn-ea"/>
              </a:rPr>
              <a:t>संस्थान हो सकता है?</a:t>
            </a:r>
            <a:endParaRPr lang="en-US" altLang="hi-IN" sz="3400" b="1" dirty="0">
              <a:solidFill>
                <a:prstClr val="black"/>
              </a:solidFill>
              <a:sym typeface="+mn-e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1169</Words>
  <Application>Microsoft Office PowerPoint</Application>
  <PresentationFormat>On-screen Show (4:3)</PresentationFormat>
  <Paragraphs>60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Courier New</vt:lpstr>
      <vt:lpstr>Mangal</vt:lpstr>
      <vt:lpstr>Office Theme</vt:lpstr>
      <vt:lpstr> अल्पसंख्यकों के अधिकार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धन्यवाद। </vt:lpstr>
      <vt:lpstr> अस्वीकरण</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Minority Rights</dc:title>
  <dc:creator>NALSAR</dc:creator>
  <cp:lastModifiedBy>Hitika Dutta</cp:lastModifiedBy>
  <cp:revision>125</cp:revision>
  <cp:lastPrinted>2024-03-08T05:20:00Z</cp:lastPrinted>
  <dcterms:created xsi:type="dcterms:W3CDTF">2021-04-08T03:46:00Z</dcterms:created>
  <dcterms:modified xsi:type="dcterms:W3CDTF">2024-11-18T08:31:36Z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55D4E48A816448B596FB513C2C7BDADA</vt:lpwstr>
  </property>
  <property fmtid="{D5CDD505-2E9C-101B-9397-08002B2CF9AE}" pid="3" name="KSOProductBuildVer">
    <vt:lpwstr>1033-12.2.0.17545</vt:lpwstr>
  </property>
</Properties>
</file>