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4" r:id="rId6"/>
    <p:sldId id="265" r:id="rId7"/>
    <p:sldId id="260" r:id="rId8"/>
    <p:sldId id="261" r:id="rId9"/>
    <p:sldId id="262" r:id="rId10"/>
    <p:sldId id="266" r:id="rId11"/>
    <p:sldId id="267" r:id="rId12"/>
    <p:sldId id="268" r:id="rId13"/>
    <p:sldId id="271" r:id="rId14"/>
    <p:sldId id="27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1400" y="44"/>
      </p:cViewPr>
      <p:guideLst>
        <p:guide orient="horz" pos="2160"/>
        <p:guide pos="288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IN"/>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73DB36-8ADB-44B3-93E3-6FB9743A2B4F}" type="datetimeFigureOut">
              <a:rPr lang="en-IN" smtClean="0"/>
              <a:t>18-11-2024</a:t>
            </a:fld>
            <a:endParaRPr lang="en-IN"/>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IN"/>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FC4224F-530B-49E0-99D8-496E26087567}" type="slidenum">
              <a:rPr lang="en-IN" smtClean="0"/>
              <a:t>‹#›</a:t>
            </a:fld>
            <a:endParaRPr lang="en-I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IN"/>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F8D42B7-9BB3-4609-B668-1FDCD250149B}" type="datetimeFigureOut">
              <a:rPr lang="en-IN" smtClean="0"/>
              <a:t>18-11-2024</a:t>
            </a:fld>
            <a:endParaRPr lang="en-IN"/>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IN"/>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IN"/>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E41077C-6BF2-4DA0-B66F-8EE674B337D5}"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E41077C-6BF2-4DA0-B66F-8EE674B337D5}" type="slidenum">
              <a:rPr lang="en-IN" smtClean="0"/>
              <a:t>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90F7F671-0299-4426-8C06-22FFD91FA9A4}"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0F7F671-0299-4426-8C06-22FFD91FA9A4}"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0F7F671-0299-4426-8C06-22FFD91FA9A4}"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0F7F671-0299-4426-8C06-22FFD91FA9A4}"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F7F671-0299-4426-8C06-22FFD91FA9A4}"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90F7F671-0299-4426-8C06-22FFD91FA9A4}"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0F7F671-0299-4426-8C06-22FFD91FA9A4}" type="datetimeFigureOut">
              <a:rPr lang="en-IN" smtClean="0"/>
              <a:t>18-11-2024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90F7F671-0299-4426-8C06-22FFD91FA9A4}" type="datetimeFigureOut">
              <a:rPr lang="en-IN" smtClean="0"/>
              <a:t>18-11-2024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7F671-0299-4426-8C06-22FFD91FA9A4}" type="datetimeFigureOut">
              <a:rPr lang="en-IN" smtClean="0"/>
              <a:t>18-11-2024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F7F671-0299-4426-8C06-22FFD91FA9A4}"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F7F671-0299-4426-8C06-22FFD91FA9A4}"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02C528-663F-4707-B23C-541872656F09}"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7F671-0299-4426-8C06-22FFD91FA9A4}" type="datetimeFigureOut">
              <a:rPr lang="en-IN" smtClean="0"/>
              <a:t>18-11-2024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2C528-663F-4707-B23C-541872656F09}"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ltLang="en-IN" dirty="0"/>
              <a:t>   </a:t>
            </a:r>
            <a:r>
              <a:rPr lang="hi-IN" altLang="en-IN" dirty="0"/>
              <a:t>नीति</a:t>
            </a:r>
            <a:r>
              <a:rPr lang="en-US" altLang="en-IN" dirty="0"/>
              <a:t> </a:t>
            </a:r>
            <a:r>
              <a:rPr lang="hi-IN" altLang="en-US" dirty="0"/>
              <a:t> निदेशक सिद्धांत</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03437"/>
            <a:ext cx="8229600" cy="4525963"/>
          </a:xfrm>
        </p:spPr>
        <p:txBody>
          <a:bodyPr>
            <a:normAutofit fontScale="80000" lnSpcReduction="20000"/>
          </a:bodyPr>
          <a:lstStyle/>
          <a:p>
            <a:pPr algn="just"/>
            <a:r>
              <a:rPr lang="hi-IN" altLang="en-US" sz="3430" dirty="0">
                <a:solidFill>
                  <a:schemeClr val="tx1"/>
                </a:solidFill>
              </a:rPr>
              <a:t>अनुच्छेद 39 राज्य द्वारा पालन किए जाने वाले कुछ महत्वपूर्ण सिद्धांतों को बताता है।</a:t>
            </a:r>
          </a:p>
          <a:p>
            <a:pPr algn="just"/>
            <a:r>
              <a:rPr lang="hi-IN" altLang="en-US" sz="3430" dirty="0">
                <a:solidFill>
                  <a:schemeClr val="tx1"/>
                </a:solidFill>
              </a:rPr>
              <a:t>राज्य, विशेष रूप से, अपनी नीति को यह सुनिश्चित करने की दिशा मे निदेशित करेगा कि </a:t>
            </a:r>
            <a:r>
              <a:rPr lang="en-IN" altLang="hi-IN" sz="3430" dirty="0">
                <a:solidFill>
                  <a:schemeClr val="tx1"/>
                </a:solidFill>
              </a:rPr>
              <a:t>-</a:t>
            </a:r>
            <a:endParaRPr lang="hi-IN" altLang="en-US" sz="3430" dirty="0">
              <a:solidFill>
                <a:schemeClr val="tx1"/>
              </a:solidFill>
            </a:endParaRPr>
          </a:p>
          <a:p>
            <a:pPr algn="just"/>
            <a:r>
              <a:rPr lang="hi-IN" altLang="en-US" sz="3430" dirty="0">
                <a:solidFill>
                  <a:schemeClr val="tx1"/>
                </a:solidFill>
              </a:rPr>
              <a:t>(क) नागरिकों, पुरुषों और महिलाओं को समान रूप से आजीविका के पर्याप्त साधन का </a:t>
            </a:r>
            <a:r>
              <a:rPr lang="en-IN" altLang="en-US" sz="3430" dirty="0">
                <a:solidFill>
                  <a:schemeClr val="tx1"/>
                </a:solidFill>
              </a:rPr>
              <a:t>  </a:t>
            </a:r>
            <a:r>
              <a:rPr lang="hi-IN" altLang="en-US" sz="3430" dirty="0">
                <a:solidFill>
                  <a:schemeClr val="tx1"/>
                </a:solidFill>
              </a:rPr>
              <a:t>अधिकार हो;</a:t>
            </a:r>
          </a:p>
          <a:p>
            <a:pPr algn="just"/>
            <a:r>
              <a:rPr lang="hi-IN" altLang="en-US" sz="3430" dirty="0">
                <a:solidFill>
                  <a:schemeClr val="tx1"/>
                </a:solidFill>
              </a:rPr>
              <a:t>(ख) राष्‍ट्र या समुदाय के भौतिक संसाधनों का स्वामित्व और नियंत्रण इस प्रकार वितरित किया जाए कि आम हित में सर्वोत्तम हो;</a:t>
            </a:r>
          </a:p>
          <a:p>
            <a:pPr algn="just"/>
            <a:r>
              <a:rPr lang="hi-IN" altLang="en-US" sz="3430" dirty="0">
                <a:solidFill>
                  <a:schemeClr val="tx1"/>
                </a:solidFill>
              </a:rPr>
              <a:t>(ग) कि आर्थिक प्रणाली के संचालन के परिणामस्वरूप आम नुकसान करते हुए धन और उत्पादन के साधन एक स्थान पर इकट्ठे नहीं हो;</a:t>
            </a:r>
          </a:p>
          <a:p>
            <a:pPr algn="just"/>
            <a:endParaRPr lang="hi-IN" altLang="en-US" sz="3430" dirty="0">
              <a:solidFill>
                <a:schemeClr val="tx1"/>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राज्य द्वारा पालन किए जाने वाले नीति के सिद्धांत क्या हैं?</a:t>
            </a:r>
            <a:endParaRPr lang="en-US" altLang="hi-IN" sz="3400"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03437"/>
            <a:ext cx="8229600" cy="4525963"/>
          </a:xfrm>
        </p:spPr>
        <p:txBody>
          <a:bodyPr>
            <a:normAutofit fontScale="25000" lnSpcReduction="20000"/>
          </a:bodyPr>
          <a:lstStyle/>
          <a:p>
            <a:pPr algn="just">
              <a:lnSpc>
                <a:spcPct val="120000"/>
              </a:lnSpc>
            </a:pPr>
            <a:r>
              <a:rPr lang="hi-IN" altLang="en-US" sz="7200" dirty="0">
                <a:solidFill>
                  <a:schemeClr val="tx1"/>
                </a:solidFill>
              </a:rPr>
              <a:t>(घ) पुरुषों और महिलाओं दोनों के लिए समान काम के लिए समान वेतन है;</a:t>
            </a:r>
          </a:p>
          <a:p>
            <a:pPr algn="just">
              <a:lnSpc>
                <a:spcPct val="120000"/>
              </a:lnSpc>
            </a:pPr>
            <a:r>
              <a:rPr lang="hi-IN" altLang="en-US" sz="7200" dirty="0">
                <a:solidFill>
                  <a:schemeClr val="tx1"/>
                </a:solidFill>
              </a:rPr>
              <a:t>(</a:t>
            </a:r>
            <a:r>
              <a:rPr lang="hi-IN" sz="7200" b="0" i="0" dirty="0">
                <a:solidFill>
                  <a:schemeClr val="tx1"/>
                </a:solidFill>
                <a:effectLst/>
                <a:latin typeface="roboto" panose="02000000000000000000" pitchFamily="2" charset="0"/>
              </a:rPr>
              <a:t>ङ</a:t>
            </a:r>
            <a:r>
              <a:rPr lang="hi-IN" altLang="en-US" sz="7200" dirty="0">
                <a:solidFill>
                  <a:schemeClr val="tx1"/>
                </a:solidFill>
              </a:rPr>
              <a:t>) श्रमिकों, पुरुषों और महिलाओं के स्वास्थ्य और ताकत, और बच्चों की कोमल उम्र का दुरुपयोग नहीं हो तथा नागरिकों को उनकी उम्र या शक्ति के अनुसार अनुपयुक्त व्यवसायों में प्रवेश कराने के लिए आर्थिक आवश्यकता से मजबूर नहीं किया जाए; </a:t>
            </a:r>
          </a:p>
          <a:p>
            <a:pPr algn="just">
              <a:lnSpc>
                <a:spcPct val="120000"/>
              </a:lnSpc>
            </a:pPr>
            <a:r>
              <a:rPr lang="hi-IN" altLang="en-US" sz="7200" dirty="0">
                <a:solidFill>
                  <a:schemeClr val="tx1"/>
                </a:solidFill>
              </a:rPr>
              <a:t>(च) बच्चों को स्वस्थ तरीके से और स्वतंत्रता और सम्मान की स्थिति में विकसित होने के अवसर और सुविधा दी जाए तथा बचपन और युवाओं को शोषण से और नैतिक और भौतिक परित्याग के विरुद्ध संरक्षित किया जाए।</a:t>
            </a:r>
          </a:p>
          <a:p>
            <a:pPr algn="just">
              <a:lnSpc>
                <a:spcPct val="120000"/>
              </a:lnSpc>
            </a:pPr>
            <a:r>
              <a:rPr lang="hi-IN" altLang="en-US" sz="7200" dirty="0">
                <a:solidFill>
                  <a:schemeClr val="tx1"/>
                </a:solidFill>
              </a:rPr>
              <a:t>बिहार राज्य बनाम कामेश्वर सिंह (1952): भूमि सुधार का उद्देश्य धन और भूमि को </a:t>
            </a:r>
            <a:r>
              <a:rPr lang="hi-IN" altLang="en-US" sz="7200" dirty="0">
                <a:solidFill>
                  <a:schemeClr val="tx1"/>
                </a:solidFill>
                <a:sym typeface="+mn-ea"/>
              </a:rPr>
              <a:t>कुछ एक लोगों के हाथों में इकट्ठा होने से बचाना था</a:t>
            </a:r>
            <a:r>
              <a:rPr lang="hi-IN" altLang="en-US" sz="7200" dirty="0">
                <a:solidFill>
                  <a:schemeClr val="tx1"/>
                </a:solidFill>
              </a:rPr>
              <a:t>।</a:t>
            </a:r>
          </a:p>
          <a:p>
            <a:pPr algn="just">
              <a:lnSpc>
                <a:spcPct val="120000"/>
              </a:lnSpc>
            </a:pPr>
            <a:r>
              <a:rPr lang="hi-IN" altLang="en-US" sz="7200" dirty="0">
                <a:solidFill>
                  <a:schemeClr val="tx1"/>
                </a:solidFill>
              </a:rPr>
              <a:t>केशवानंद भारती निर्णय (1973): कल्याणकारी राज्य और समतावादी समाज का विकास कैसे करें और व्यक्ति की गरिमा कैसे प्राप्त करें, इसके लिए </a:t>
            </a:r>
            <a:r>
              <a:rPr lang="hi-IN" altLang="en-US" sz="7200" dirty="0">
                <a:solidFill>
                  <a:schemeClr val="tx1"/>
                </a:solidFill>
                <a:sym typeface="+mn-ea"/>
              </a:rPr>
              <a:t>अनुच्छेद 39</a:t>
            </a:r>
            <a:r>
              <a:rPr lang="hi-IN" altLang="en-US" sz="7200" dirty="0">
                <a:solidFill>
                  <a:schemeClr val="tx1"/>
                </a:solidFill>
              </a:rPr>
              <a:t> संवैधानिक आदेश है।</a:t>
            </a:r>
          </a:p>
          <a:p>
            <a:pPr algn="just">
              <a:lnSpc>
                <a:spcPct val="120000"/>
              </a:lnSpc>
            </a:pPr>
            <a:r>
              <a:rPr lang="hi-IN" altLang="en-US" sz="7200" dirty="0">
                <a:solidFill>
                  <a:schemeClr val="tx1"/>
                </a:solidFill>
              </a:rPr>
              <a:t>संजीव कोक बनाम भारत कुकिंग कोल लिमिटेड (1983): सुप्रीम कोर्ट ने माना कि 'समुदाय के भौतिक संसाधनों' में ऐसे संसाधन शामिल हैं जो निजी व्यक्तियों के हाथों में हैं, न कि केवल वे जो राज्य में निहित हैं।</a:t>
            </a:r>
          </a:p>
          <a:p>
            <a:pPr algn="just"/>
            <a:endParaRPr lang="en-US" dirty="0">
              <a:solidFill>
                <a:srgbClr val="FF0000"/>
              </a:solidFill>
            </a:endParaRPr>
          </a:p>
          <a:p>
            <a:pPr marL="0" indent="0" algn="just">
              <a:buNone/>
            </a:pPr>
            <a:endParaRPr lang="en-IN" dirty="0">
              <a:solidFill>
                <a:srgbClr val="FF0000"/>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राज्य द्वारा पालन किए जाने वाले नीति के सिद्धांत क्या हैं?</a:t>
            </a:r>
            <a:endParaRPr lang="en-US" alt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1556792"/>
            <a:ext cx="8229600" cy="4525963"/>
          </a:xfrm>
        </p:spPr>
        <p:txBody>
          <a:bodyPr>
            <a:normAutofit fontScale="25000" lnSpcReduction="20000"/>
          </a:bodyPr>
          <a:lstStyle/>
          <a:p>
            <a:pPr marL="0" indent="0" algn="just">
              <a:buNone/>
            </a:pPr>
            <a:endParaRPr lang="en-US" dirty="0"/>
          </a:p>
          <a:p>
            <a:pPr marL="0" indent="0" algn="just">
              <a:buNone/>
            </a:pPr>
            <a:endParaRPr lang="en-US" dirty="0"/>
          </a:p>
          <a:p>
            <a:pPr algn="just">
              <a:lnSpc>
                <a:spcPct val="120000"/>
              </a:lnSpc>
            </a:pPr>
            <a:r>
              <a:rPr lang="hi-IN" altLang="en-US" sz="6400" dirty="0">
                <a:solidFill>
                  <a:schemeClr val="tx1"/>
                </a:solidFill>
              </a:rPr>
              <a:t>अनुच्छेद 42 में कहा गया है कि राज्य काम की न्यायसंगत और मानवीय स्थिति हासिल करने और मातृत्व राहत के लिए प्रावधान करेगा।</a:t>
            </a:r>
          </a:p>
          <a:p>
            <a:pPr algn="just">
              <a:lnSpc>
                <a:spcPct val="120000"/>
              </a:lnSpc>
            </a:pPr>
            <a:r>
              <a:rPr lang="hi-IN" altLang="en-US" sz="6400" dirty="0">
                <a:solidFill>
                  <a:schemeClr val="tx1"/>
                </a:solidFill>
              </a:rPr>
              <a:t>निम्नलिखित कानून काम की मानवीय स्थितियों को प्राप्त करने का प्रयास करते हैं:</a:t>
            </a:r>
          </a:p>
          <a:p>
            <a:pPr lvl="1" algn="just">
              <a:lnSpc>
                <a:spcPct val="120000"/>
              </a:lnSpc>
              <a:buFont typeface="Courier New" panose="02070309020205020404" pitchFamily="49" charset="0"/>
              <a:buChar char="o"/>
            </a:pPr>
            <a:r>
              <a:rPr lang="hi-IN" altLang="en-US" sz="6400" dirty="0">
                <a:solidFill>
                  <a:schemeClr val="tx1"/>
                </a:solidFill>
              </a:rPr>
              <a:t>कारखाना अधिनियम</a:t>
            </a:r>
          </a:p>
          <a:p>
            <a:pPr lvl="1" algn="just">
              <a:lnSpc>
                <a:spcPct val="120000"/>
              </a:lnSpc>
              <a:buFont typeface="Courier New" panose="02070309020205020404" pitchFamily="49" charset="0"/>
              <a:buChar char="o"/>
            </a:pPr>
            <a:r>
              <a:rPr lang="hi-IN" altLang="en-US" sz="6400" dirty="0">
                <a:solidFill>
                  <a:schemeClr val="tx1"/>
                </a:solidFill>
              </a:rPr>
              <a:t>औद्योगिक विवाद अधिनियम</a:t>
            </a:r>
          </a:p>
          <a:p>
            <a:pPr lvl="1" algn="just">
              <a:lnSpc>
                <a:spcPct val="120000"/>
              </a:lnSpc>
              <a:buFont typeface="Courier New" panose="02070309020205020404" pitchFamily="49" charset="0"/>
              <a:buChar char="o"/>
            </a:pPr>
            <a:r>
              <a:rPr lang="hi-IN" altLang="en-US" sz="6400" dirty="0">
                <a:solidFill>
                  <a:schemeClr val="tx1"/>
                </a:solidFill>
              </a:rPr>
              <a:t>न्यूनतम मज़दूरी अधिनियम</a:t>
            </a:r>
          </a:p>
          <a:p>
            <a:pPr lvl="1" algn="just">
              <a:lnSpc>
                <a:spcPct val="120000"/>
              </a:lnSpc>
              <a:buFont typeface="Courier New" panose="02070309020205020404" pitchFamily="49" charset="0"/>
              <a:buChar char="o"/>
            </a:pPr>
            <a:r>
              <a:rPr lang="hi-IN" altLang="en-US" sz="6400" dirty="0">
                <a:solidFill>
                  <a:schemeClr val="tx1"/>
                </a:solidFill>
              </a:rPr>
              <a:t>कामगार मुआवज़ा अधिनियम</a:t>
            </a:r>
          </a:p>
          <a:p>
            <a:pPr lvl="1" algn="just">
              <a:lnSpc>
                <a:spcPct val="120000"/>
              </a:lnSpc>
              <a:buFont typeface="Courier New" panose="02070309020205020404" pitchFamily="49" charset="0"/>
              <a:buChar char="o"/>
            </a:pPr>
            <a:r>
              <a:rPr lang="hi-IN" altLang="en-US" sz="6400" dirty="0">
                <a:solidFill>
                  <a:schemeClr val="tx1"/>
                </a:solidFill>
              </a:rPr>
              <a:t>कर्मचारी बीमा अधिनियम</a:t>
            </a:r>
          </a:p>
          <a:p>
            <a:pPr lvl="1" algn="just">
              <a:lnSpc>
                <a:spcPct val="120000"/>
              </a:lnSpc>
              <a:buFont typeface="Courier New" panose="02070309020205020404" pitchFamily="49" charset="0"/>
              <a:buChar char="o"/>
            </a:pPr>
            <a:r>
              <a:rPr lang="hi-IN" altLang="en-US" sz="6400" dirty="0">
                <a:solidFill>
                  <a:schemeClr val="tx1"/>
                </a:solidFill>
              </a:rPr>
              <a:t>मातृत्व राहत अधिनियम, 1961, 2017 का संशोधन अब पहले दो गर्भधारण के लिए 26 सप्ताह का मातृत्व अवकाश देता है।</a:t>
            </a:r>
          </a:p>
          <a:p>
            <a:pPr algn="just">
              <a:lnSpc>
                <a:spcPct val="120000"/>
              </a:lnSpc>
            </a:pPr>
            <a:r>
              <a:rPr lang="hi-IN" altLang="en-US" sz="6400" dirty="0">
                <a:solidFill>
                  <a:schemeClr val="tx1"/>
                </a:solidFill>
              </a:rPr>
              <a:t>अनुच्छेद 43 में जीवन निर्वाह मज़दूरी का प्रावधान है। मज़दूरी तीन प्रकार की होती है:</a:t>
            </a:r>
          </a:p>
          <a:p>
            <a:pPr marL="914400" lvl="1" indent="-514350" algn="just">
              <a:lnSpc>
                <a:spcPct val="120000"/>
              </a:lnSpc>
              <a:buFont typeface="Courier New" panose="02070309020205020404" pitchFamily="49" charset="0"/>
              <a:buChar char="o"/>
            </a:pPr>
            <a:r>
              <a:rPr lang="hi-IN" altLang="en-US" sz="6400" dirty="0">
                <a:solidFill>
                  <a:schemeClr val="tx1"/>
                </a:solidFill>
              </a:rPr>
              <a:t>न्यूनतम मज़दूरी- न्यूनतम मज़दूरी का भुगतान किया जाना - केवल श्रमिकों के मात्र जीवन निर्वाह के लिए पर्याप्त। </a:t>
            </a:r>
          </a:p>
          <a:p>
            <a:pPr marL="914400" lvl="1" indent="-514350" algn="just">
              <a:lnSpc>
                <a:spcPct val="120000"/>
              </a:lnSpc>
              <a:buFont typeface="Courier New" panose="02070309020205020404" pitchFamily="49" charset="0"/>
              <a:buChar char="o"/>
            </a:pPr>
            <a:r>
              <a:rPr lang="hi-IN" altLang="en-US" sz="6400" dirty="0">
                <a:solidFill>
                  <a:schemeClr val="tx1"/>
                </a:solidFill>
              </a:rPr>
              <a:t>उचित मज़दूरी- भोजन, आश्रय, वस्त्र, बच्चों की शिक्षा के लिए पर्याप्त।</a:t>
            </a:r>
          </a:p>
          <a:p>
            <a:pPr marL="914400" lvl="1" indent="-514350" algn="just">
              <a:lnSpc>
                <a:spcPct val="120000"/>
              </a:lnSpc>
              <a:buFont typeface="Courier New" panose="02070309020205020404" pitchFamily="49" charset="0"/>
              <a:buChar char="o"/>
            </a:pPr>
            <a:r>
              <a:rPr lang="hi-IN" altLang="en-US" sz="6400" dirty="0">
                <a:solidFill>
                  <a:schemeClr val="tx1"/>
                </a:solidFill>
              </a:rPr>
              <a:t>जीवनयापन मज़दूरी- एक सभ्य जीवन स्तर तथा अवकाश और सामाजिक और सांस्कृतिक अवसरों के पूर्ण आनंद के लिए पर्याप्त।  </a:t>
            </a:r>
          </a:p>
          <a:p>
            <a:pPr algn="just">
              <a:lnSpc>
                <a:spcPct val="120000"/>
              </a:lnSpc>
            </a:pPr>
            <a:r>
              <a:rPr lang="hi-IN" altLang="en-US" sz="6400" dirty="0">
                <a:solidFill>
                  <a:schemeClr val="tx1"/>
                </a:solidFill>
              </a:rPr>
              <a:t>2020 में, केंद्र सरकार ने 44 श्रम कानूनों को समेकित किया और 4 श्रम संहिताओं को अधिनियमित किया। </a:t>
            </a:r>
          </a:p>
          <a:p>
            <a:pPr marL="0" indent="0" algn="just">
              <a:buNone/>
            </a:pPr>
            <a:endParaRPr lang="hi-IN" altLang="en-US" sz="5820" dirty="0">
              <a:solidFill>
                <a:schemeClr val="tx1"/>
              </a:solidFill>
            </a:endParaRPr>
          </a:p>
        </p:txBody>
      </p:sp>
      <p:sp>
        <p:nvSpPr>
          <p:cNvPr id="6" name="TextBox 4"/>
          <p:cNvSpPr txBox="1"/>
          <p:nvPr/>
        </p:nvSpPr>
        <p:spPr>
          <a:xfrm>
            <a:off x="744855" y="116632"/>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काम और मजदूरी की शर्तों संबंधी प्रावधान क्या हैं?</a:t>
            </a:r>
            <a:endParaRPr lang="en-US" altLang="hi-IN" sz="3400" b="1" dirty="0">
              <a:solidFill>
                <a:prstClr val="black"/>
              </a:solidFill>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7500" lnSpcReduction="10000"/>
          </a:bodyPr>
          <a:lstStyle/>
          <a:p>
            <a:pPr algn="just"/>
            <a:r>
              <a:rPr lang="hi-IN" altLang="en-US" dirty="0"/>
              <a:t>नीति निदेशक सिद्धांतों को न्यायालयों से लागू नहीं कराया जा सकता।</a:t>
            </a:r>
          </a:p>
          <a:p>
            <a:pPr algn="just"/>
            <a:r>
              <a:rPr lang="hi-IN" altLang="en-US" dirty="0"/>
              <a:t>ये आयरलैंड संविधान से लिये गये थे।</a:t>
            </a:r>
          </a:p>
          <a:p>
            <a:pPr algn="just"/>
            <a:r>
              <a:rPr lang="hi-IN" altLang="en-US" dirty="0">
                <a:sym typeface="+mn-ea"/>
              </a:rPr>
              <a:t>नीति </a:t>
            </a:r>
            <a:r>
              <a:rPr lang="hi-IN" altLang="en-US" dirty="0"/>
              <a:t>निदेशक सिद्धांत राज्य के सकारात्मक दायित्व</a:t>
            </a:r>
            <a:r>
              <a:rPr lang="en-IN" altLang="en-US" dirty="0"/>
              <a:t> (Positive Obligation)</a:t>
            </a:r>
            <a:r>
              <a:rPr lang="hi-IN" altLang="en-US" dirty="0"/>
              <a:t> हैं।</a:t>
            </a:r>
          </a:p>
          <a:p>
            <a:pPr algn="just"/>
            <a:r>
              <a:rPr lang="hi-IN" altLang="en-US" dirty="0"/>
              <a:t>आगे हम मौलिक कर्तव्यों और मौलिक अधिकारों, </a:t>
            </a:r>
            <a:r>
              <a:rPr lang="hi-IN" altLang="en-US" dirty="0">
                <a:sym typeface="+mn-ea"/>
              </a:rPr>
              <a:t>नीति </a:t>
            </a:r>
            <a:r>
              <a:rPr lang="hi-IN" altLang="en-US" dirty="0"/>
              <a:t>निदेशक सिद्धांतों और मौलिक कर्तव्यों के बीच संबंधों पर चर्चा करेंगे।</a:t>
            </a:r>
          </a:p>
          <a:p>
            <a:pPr algn="just"/>
            <a:r>
              <a:rPr lang="hi-IN" altLang="en-US" dirty="0"/>
              <a:t>धन्यवाद, अगले व्याख्यान में मिलते हैं।</a:t>
            </a:r>
          </a:p>
          <a:p>
            <a:pPr marL="0" indent="0" algn="just">
              <a:buNone/>
            </a:pPr>
            <a:endParaRPr lang="en-IN" dirty="0"/>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आज हमने क्या सीखा?</a:t>
            </a:r>
            <a:endParaRPr lang="en-IN" altLang="en-US" sz="3400" dirty="0">
              <a:solidFill>
                <a:prstClr val="black"/>
              </a:solidFill>
              <a:highlight>
                <a:srgbClr val="FFFF00"/>
              </a:highlight>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564904"/>
            <a:ext cx="8229600" cy="1143000"/>
          </a:xfrm>
        </p:spPr>
        <p:txBody>
          <a:bodyPr/>
          <a:lstStyle/>
          <a:p>
            <a:r>
              <a:rPr lang="hi-IN" altLang="en-IN" b="1" dirty="0"/>
              <a:t>अस्वीकरण</a:t>
            </a:r>
          </a:p>
        </p:txBody>
      </p:sp>
      <p:sp>
        <p:nvSpPr>
          <p:cNvPr id="3" name="Content Placeholder 2"/>
          <p:cNvSpPr>
            <a:spLocks noGrp="1"/>
          </p:cNvSpPr>
          <p:nvPr>
            <p:ph idx="1"/>
          </p:nvPr>
        </p:nvSpPr>
        <p:spPr>
          <a:xfrm>
            <a:off x="467544" y="3501008"/>
            <a:ext cx="8229600" cy="4525963"/>
          </a:xfrm>
        </p:spPr>
        <p:txBody>
          <a:bodyPr>
            <a:normAutofit/>
          </a:bodyPr>
          <a:lstStyle/>
          <a:p>
            <a:pPr marL="0" indent="0" algn="ctr">
              <a:buNone/>
            </a:pPr>
            <a:r>
              <a:rPr lang="hi-IN" altLang="en-IN" sz="2000" dirty="0"/>
              <a:t> व्याख्यान में वक्ता द्वारा व्यक्त किये गये विचार उनके निजी विचार हैं।</a:t>
            </a:r>
          </a:p>
          <a:p>
            <a:pPr marL="0" indent="0">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848"/>
            <a:ext cx="8229600" cy="4525963"/>
          </a:xfrm>
        </p:spPr>
        <p:txBody>
          <a:bodyPr>
            <a:noAutofit/>
          </a:bodyPr>
          <a:lstStyle/>
          <a:p>
            <a:pPr algn="just"/>
            <a:r>
              <a:rPr lang="hi-IN" altLang="en-IN" sz="2200" dirty="0">
                <a:solidFill>
                  <a:schemeClr val="tx1"/>
                </a:solidFill>
                <a:cs typeface="+mj-cs"/>
              </a:rPr>
              <a:t>शीत युद्ध के बाद मानवाधिकारों को पहली पीढ़ी</a:t>
            </a:r>
            <a:r>
              <a:rPr lang="en-IN" altLang="en-IN" sz="2200" dirty="0">
                <a:solidFill>
                  <a:schemeClr val="tx1"/>
                </a:solidFill>
                <a:cs typeface="+mj-cs"/>
              </a:rPr>
              <a:t>(First Generation)</a:t>
            </a:r>
            <a:r>
              <a:rPr lang="hi-IN" altLang="en-IN" sz="2200" dirty="0">
                <a:solidFill>
                  <a:schemeClr val="tx1"/>
                </a:solidFill>
                <a:cs typeface="+mj-cs"/>
              </a:rPr>
              <a:t> और दूसरी पीढ़ी </a:t>
            </a:r>
            <a:r>
              <a:rPr lang="en-IN" altLang="en-IN" sz="2200" dirty="0">
                <a:solidFill>
                  <a:schemeClr val="tx1"/>
                </a:solidFill>
                <a:cs typeface="+mj-cs"/>
              </a:rPr>
              <a:t>(Second Generation) </a:t>
            </a:r>
            <a:r>
              <a:rPr lang="hi-IN" altLang="en-IN" sz="2200" dirty="0">
                <a:solidFill>
                  <a:schemeClr val="tx1"/>
                </a:solidFill>
                <a:cs typeface="+mj-cs"/>
              </a:rPr>
              <a:t>में विभाजित किया गया था।</a:t>
            </a:r>
          </a:p>
          <a:p>
            <a:pPr algn="just"/>
            <a:r>
              <a:rPr lang="en-IN" sz="2200" dirty="0">
                <a:solidFill>
                  <a:schemeClr val="tx1"/>
                </a:solidFill>
                <a:cs typeface="+mj-cs"/>
              </a:rPr>
              <a:t> </a:t>
            </a:r>
            <a:r>
              <a:rPr lang="hi-IN" altLang="en-IN" sz="2200" dirty="0">
                <a:solidFill>
                  <a:schemeClr val="tx1"/>
                </a:solidFill>
                <a:cs typeface="+mj-cs"/>
              </a:rPr>
              <a:t>नागरिक और राजनीतिक अधिकारों </a:t>
            </a:r>
            <a:r>
              <a:rPr lang="en-IN" altLang="en-IN" sz="2200" dirty="0">
                <a:solidFill>
                  <a:schemeClr val="tx1"/>
                </a:solidFill>
                <a:cs typeface="+mj-cs"/>
              </a:rPr>
              <a:t>(Civil and Political Rights) </a:t>
            </a:r>
            <a:r>
              <a:rPr lang="hi-IN" altLang="en-IN" sz="2200" dirty="0">
                <a:solidFill>
                  <a:schemeClr val="tx1"/>
                </a:solidFill>
                <a:cs typeface="+mj-cs"/>
              </a:rPr>
              <a:t>को पहली पीढ़ी के अधिकार कहा जाता था।</a:t>
            </a:r>
          </a:p>
          <a:p>
            <a:pPr algn="just"/>
            <a:r>
              <a:rPr lang="hi-IN" altLang="en-IN" sz="2200" dirty="0">
                <a:solidFill>
                  <a:schemeClr val="tx1"/>
                </a:solidFill>
                <a:cs typeface="+mj-cs"/>
              </a:rPr>
              <a:t>सामाजिक-आर्थिक और सांस्कृतिक अधिकारों </a:t>
            </a:r>
            <a:r>
              <a:rPr lang="en-IN" altLang="en-IN" sz="2200" dirty="0">
                <a:solidFill>
                  <a:schemeClr val="tx1"/>
                </a:solidFill>
                <a:cs typeface="+mj-cs"/>
              </a:rPr>
              <a:t>(Socio-Economic and Cultural Rights) </a:t>
            </a:r>
            <a:r>
              <a:rPr lang="hi-IN" altLang="en-IN" sz="2200" dirty="0">
                <a:solidFill>
                  <a:schemeClr val="tx1"/>
                </a:solidFill>
                <a:cs typeface="+mj-cs"/>
              </a:rPr>
              <a:t>को दूसरी पीढ़ी के अधिकार कहा जाता था।</a:t>
            </a:r>
          </a:p>
          <a:p>
            <a:pPr algn="just"/>
            <a:r>
              <a:rPr lang="en-IN" sz="2200" dirty="0">
                <a:solidFill>
                  <a:schemeClr val="tx1"/>
                </a:solidFill>
                <a:cs typeface="+mj-cs"/>
              </a:rPr>
              <a:t> </a:t>
            </a:r>
            <a:r>
              <a:rPr lang="hi-IN" altLang="en-IN" sz="2200" dirty="0">
                <a:solidFill>
                  <a:schemeClr val="tx1"/>
                </a:solidFill>
                <a:cs typeface="+mj-cs"/>
              </a:rPr>
              <a:t>इस कृत्रिम वर्गीकरण </a:t>
            </a:r>
            <a:r>
              <a:rPr lang="en-IN" altLang="en-IN" sz="2200" dirty="0">
                <a:solidFill>
                  <a:schemeClr val="tx1"/>
                </a:solidFill>
                <a:cs typeface="+mj-cs"/>
              </a:rPr>
              <a:t>(Artificial Classification) </a:t>
            </a:r>
            <a:r>
              <a:rPr lang="hi-IN" altLang="en-IN" sz="2200" dirty="0">
                <a:solidFill>
                  <a:schemeClr val="tx1"/>
                </a:solidFill>
                <a:cs typeface="+mj-cs"/>
              </a:rPr>
              <a:t>ने मानवाधिकार आंदोलन को नुकसान पहुँचाया।</a:t>
            </a:r>
          </a:p>
          <a:p>
            <a:pPr algn="just"/>
            <a:r>
              <a:rPr lang="en-IN" sz="2200" dirty="0">
                <a:solidFill>
                  <a:schemeClr val="tx1"/>
                </a:solidFill>
                <a:cs typeface="+mj-cs"/>
              </a:rPr>
              <a:t> </a:t>
            </a:r>
            <a:r>
              <a:rPr lang="hi-IN" altLang="en-IN" sz="2200" dirty="0">
                <a:solidFill>
                  <a:schemeClr val="tx1"/>
                </a:solidFill>
                <a:cs typeface="+mj-cs"/>
              </a:rPr>
              <a:t>जब पश्चिमी उदारवादी लोकतंत्र </a:t>
            </a:r>
            <a:r>
              <a:rPr lang="en-IN" altLang="en-IN" sz="2200" dirty="0">
                <a:solidFill>
                  <a:schemeClr val="tx1"/>
                </a:solidFill>
                <a:cs typeface="+mj-cs"/>
              </a:rPr>
              <a:t>(Western Liberal Democracies) </a:t>
            </a:r>
            <a:r>
              <a:rPr lang="hi-IN" altLang="en-IN" sz="2200" dirty="0">
                <a:solidFill>
                  <a:schemeClr val="tx1"/>
                </a:solidFill>
                <a:cs typeface="+mj-cs"/>
              </a:rPr>
              <a:t>नागरिक और राजनीतिक अधिकारों पर ज़ोर दे रहे थे, तब पूर्वी समाजवादी राष्ट्र</a:t>
            </a:r>
            <a:r>
              <a:rPr lang="en-IN" altLang="en-IN" sz="2200" dirty="0">
                <a:solidFill>
                  <a:schemeClr val="tx1"/>
                </a:solidFill>
                <a:cs typeface="+mj-cs"/>
              </a:rPr>
              <a:t> (Socialist</a:t>
            </a:r>
            <a:r>
              <a:rPr lang="hi-IN" altLang="en-IN" sz="2200" dirty="0">
                <a:solidFill>
                  <a:schemeClr val="tx1"/>
                </a:solidFill>
                <a:cs typeface="+mj-cs"/>
              </a:rPr>
              <a:t> </a:t>
            </a:r>
            <a:r>
              <a:rPr lang="en-IN" altLang="en-IN" sz="2200" dirty="0">
                <a:solidFill>
                  <a:schemeClr val="tx1"/>
                </a:solidFill>
                <a:cs typeface="+mj-cs"/>
              </a:rPr>
              <a:t>East)</a:t>
            </a:r>
            <a:r>
              <a:rPr lang="hi-IN" altLang="en-IN" sz="2200" dirty="0">
                <a:solidFill>
                  <a:schemeClr val="tx1"/>
                </a:solidFill>
                <a:cs typeface="+mj-cs"/>
              </a:rPr>
              <a:t> सामाजिक-आर्थिक अधिकारों को अधिक महत्व दे रहे थे।</a:t>
            </a: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मानव अधिकारों की विभिन्न पीढ़ियां क्या</a:t>
            </a:r>
            <a:endParaRPr lang="en-US" altLang="en-IN" sz="3400" dirty="0">
              <a:sym typeface="+mn-ea"/>
            </a:endParaRPr>
          </a:p>
          <a:p>
            <a:pPr algn="ctr">
              <a:lnSpc>
                <a:spcPct val="150000"/>
              </a:lnSpc>
            </a:pPr>
            <a:r>
              <a:rPr lang="hi-IN" altLang="en-IN" sz="3400" dirty="0">
                <a:sym typeface="+mn-ea"/>
              </a:rPr>
              <a:t>हैं?</a:t>
            </a:r>
            <a:endParaRPr lang="en-US" altLang="hi-IN" sz="3400" b="1" dirty="0">
              <a:solidFill>
                <a:prstClr val="black"/>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525963"/>
          </a:xfrm>
        </p:spPr>
        <p:txBody>
          <a:bodyPr>
            <a:noAutofit/>
          </a:bodyPr>
          <a:lstStyle/>
          <a:p>
            <a:pPr algn="just"/>
            <a:r>
              <a:rPr lang="hi-IN" altLang="en-IN" sz="2200" dirty="0">
                <a:solidFill>
                  <a:schemeClr val="tx1"/>
                </a:solidFill>
              </a:rPr>
              <a:t>इसके अनुसार उदारवादी पश्चिम देशों ने स्वतंत्रता दी और भोजन के अधिकार के बारे में ज़्यादा चिंता नहीं की। समाजवादी पूर्वी देशों ने भोजन दिया लेकिन नागरिक स्वतंत्रता से इनकार किया।</a:t>
            </a:r>
          </a:p>
          <a:p>
            <a:pPr algn="just"/>
            <a:r>
              <a:rPr lang="hi-IN" altLang="en-IN" sz="2200" dirty="0">
                <a:solidFill>
                  <a:schemeClr val="tx1"/>
                </a:solidFill>
              </a:rPr>
              <a:t>पर्यावरण के अधिकार को बाद में तीसरी पीढ़ी का अधिकार कहा गया।</a:t>
            </a:r>
          </a:p>
          <a:p>
            <a:pPr algn="just"/>
            <a:r>
              <a:rPr lang="hi-IN" altLang="en-IN" sz="2200" dirty="0">
                <a:solidFill>
                  <a:schemeClr val="tx1"/>
                </a:solidFill>
              </a:rPr>
              <a:t>शीत युद्ध की समाप्ति के बाद, 1994 में वियना में संयुक्त राष्ट्र का मानवाधिकार सम्मेलन आयोजित किया गया, जिसमें यह संकल्प लिया गया कि सभी मानवाधिकार सार्वभौमिक </a:t>
            </a:r>
            <a:r>
              <a:rPr lang="en-IN" altLang="en-IN" sz="2200" dirty="0">
                <a:solidFill>
                  <a:schemeClr val="tx1"/>
                </a:solidFill>
              </a:rPr>
              <a:t>(Universal) </a:t>
            </a:r>
            <a:r>
              <a:rPr lang="hi-IN" altLang="en-IN" sz="2200" dirty="0">
                <a:solidFill>
                  <a:schemeClr val="tx1"/>
                </a:solidFill>
              </a:rPr>
              <a:t>, अविभाज्य </a:t>
            </a:r>
            <a:r>
              <a:rPr lang="en-IN" altLang="en-IN" sz="2200" dirty="0">
                <a:solidFill>
                  <a:schemeClr val="tx1"/>
                </a:solidFill>
              </a:rPr>
              <a:t>(Indivisible) </a:t>
            </a:r>
            <a:r>
              <a:rPr lang="hi-IN" altLang="en-IN" sz="2200" dirty="0">
                <a:solidFill>
                  <a:schemeClr val="tx1"/>
                </a:solidFill>
              </a:rPr>
              <a:t>और अपरिहार्य </a:t>
            </a:r>
            <a:r>
              <a:rPr lang="en-IN" altLang="en-IN" sz="2200" dirty="0">
                <a:solidFill>
                  <a:schemeClr val="tx1"/>
                </a:solidFill>
              </a:rPr>
              <a:t>(Inalienable) </a:t>
            </a:r>
            <a:r>
              <a:rPr lang="hi-IN" altLang="en-IN" sz="2200" dirty="0">
                <a:solidFill>
                  <a:schemeClr val="tx1"/>
                </a:solidFill>
              </a:rPr>
              <a:t>हैं।</a:t>
            </a:r>
          </a:p>
          <a:p>
            <a:pPr algn="just"/>
            <a:r>
              <a:rPr lang="hi-IN" altLang="en-IN" sz="2200" dirty="0">
                <a:solidFill>
                  <a:schemeClr val="tx1"/>
                </a:solidFill>
              </a:rPr>
              <a:t>तेज बहादुर सप्रू समिति (194</a:t>
            </a:r>
            <a:r>
              <a:rPr lang="en-IN" altLang="en-IN" sz="2200" dirty="0">
                <a:solidFill>
                  <a:schemeClr val="tx1"/>
                </a:solidFill>
              </a:rPr>
              <a:t>5</a:t>
            </a:r>
            <a:r>
              <a:rPr lang="hi-IN" altLang="en-IN" sz="2200" dirty="0">
                <a:solidFill>
                  <a:schemeClr val="tx1"/>
                </a:solidFill>
              </a:rPr>
              <a:t>) ने सुझाव दिया था कि हमारे पास </a:t>
            </a:r>
            <a:r>
              <a:rPr lang="hi-IN" altLang="en-IN" sz="2200" dirty="0">
                <a:solidFill>
                  <a:schemeClr val="tx1"/>
                </a:solidFill>
                <a:sym typeface="+mn-ea"/>
              </a:rPr>
              <a:t>न्यायाधीन</a:t>
            </a:r>
            <a:r>
              <a:rPr lang="en-IN" altLang="en-IN" sz="2200" dirty="0">
                <a:solidFill>
                  <a:schemeClr val="tx1"/>
                </a:solidFill>
              </a:rPr>
              <a:t> (Justiciable) </a:t>
            </a:r>
            <a:r>
              <a:rPr lang="hi-IN" altLang="en-IN" sz="2200" dirty="0">
                <a:solidFill>
                  <a:schemeClr val="tx1"/>
                </a:solidFill>
              </a:rPr>
              <a:t>और गैर-न्यायाधीन </a:t>
            </a:r>
            <a:r>
              <a:rPr lang="en-IN" altLang="en-IN" sz="2200" dirty="0">
                <a:solidFill>
                  <a:schemeClr val="tx1"/>
                </a:solidFill>
              </a:rPr>
              <a:t>(Non-Justiciable) </a:t>
            </a:r>
            <a:r>
              <a:rPr lang="hi-IN" altLang="en-IN" sz="2200" dirty="0">
                <a:solidFill>
                  <a:schemeClr val="tx1"/>
                </a:solidFill>
              </a:rPr>
              <a:t>अधिकार होने चाहिए।</a:t>
            </a:r>
          </a:p>
          <a:p>
            <a:pPr algn="just"/>
            <a:r>
              <a:rPr lang="hi-IN" altLang="en-IN" sz="2200" dirty="0">
                <a:solidFill>
                  <a:schemeClr val="tx1"/>
                </a:solidFill>
              </a:rPr>
              <a:t>इस भेद के कारण बाद में मौलिक अधिकार अध्याय में नागरिक और राजनीतिक अधिकारों और नीति निर्देशक सिद्धांतों के तहत सामाजिक-आर्थिक अधिकारों को शामिल किया गया।</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अधिकारों की विभिन्न पीढ़ियां क्या हैं?</a:t>
            </a:r>
            <a:endParaRPr lang="en-US" alt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gn="just"/>
            <a:endParaRPr lang="en-IN" dirty="0"/>
          </a:p>
          <a:p>
            <a:pPr algn="just">
              <a:lnSpc>
                <a:spcPct val="120000"/>
              </a:lnSpc>
            </a:pPr>
            <a:r>
              <a:rPr lang="hi-IN" altLang="en-IN" sz="4200" dirty="0">
                <a:solidFill>
                  <a:schemeClr val="tx1"/>
                </a:solidFill>
              </a:rPr>
              <a:t>मौलिक अधिकार संयुक्त राज्य अमेरिका से लिये गये थे, वहीं नीति निदेशक सिद्धांत आयरलैंड के संविधान से लिये गये थे।</a:t>
            </a:r>
          </a:p>
          <a:p>
            <a:pPr algn="just">
              <a:lnSpc>
                <a:spcPct val="120000"/>
              </a:lnSpc>
            </a:pPr>
            <a:r>
              <a:rPr lang="hi-IN" altLang="en-IN" sz="4200" dirty="0">
                <a:solidFill>
                  <a:schemeClr val="tx1"/>
                </a:solidFill>
              </a:rPr>
              <a:t>अनुच्छेद 37 कहता है कि भारतीय संविधान के अध्याय IV के नीति निदेशक सिद्धांत किसी भी न्यायालय द्वारा लागू नहीं होंगे।</a:t>
            </a:r>
          </a:p>
          <a:p>
            <a:pPr algn="just">
              <a:lnSpc>
                <a:spcPct val="120000"/>
              </a:lnSpc>
            </a:pPr>
            <a:r>
              <a:rPr lang="hi-IN" altLang="en-IN" sz="4200" dirty="0">
                <a:solidFill>
                  <a:schemeClr val="tx1"/>
                </a:solidFill>
              </a:rPr>
              <a:t>लेकिन नीति निदेशक सिद्धांतों में वर्णित सिद्धांत फिर भी देश के शासन में मौलिक </a:t>
            </a:r>
            <a:r>
              <a:rPr lang="en-IN" altLang="en-IN" sz="4200" dirty="0">
                <a:solidFill>
                  <a:schemeClr val="tx1"/>
                </a:solidFill>
              </a:rPr>
              <a:t>(Fundamental in Governance) </a:t>
            </a:r>
            <a:r>
              <a:rPr lang="hi-IN" altLang="en-IN" sz="4200" dirty="0">
                <a:solidFill>
                  <a:schemeClr val="tx1"/>
                </a:solidFill>
              </a:rPr>
              <a:t>हैं।</a:t>
            </a:r>
          </a:p>
          <a:p>
            <a:pPr algn="just">
              <a:lnSpc>
                <a:spcPct val="120000"/>
              </a:lnSpc>
            </a:pPr>
            <a:r>
              <a:rPr lang="hi-IN" altLang="en-IN" sz="4200" dirty="0">
                <a:solidFill>
                  <a:schemeClr val="tx1"/>
                </a:solidFill>
              </a:rPr>
              <a:t>इसके अलावा कानून बनाने में इन सिद्धांतों को लागू करना राज्य का कर्तव्य होगा।</a:t>
            </a:r>
          </a:p>
          <a:p>
            <a:pPr algn="just">
              <a:lnSpc>
                <a:spcPct val="120000"/>
              </a:lnSpc>
            </a:pPr>
            <a:r>
              <a:rPr lang="hi-IN" altLang="en-US" sz="4200" dirty="0">
                <a:solidFill>
                  <a:schemeClr val="tx1"/>
                </a:solidFill>
              </a:rPr>
              <a:t>डॉ. बी.आर. अम्बेडकर ने नीति निदेशक सिद्धांतों को हमारे संविधान की </a:t>
            </a:r>
            <a:r>
              <a:rPr lang="en-IN" altLang="en-US" sz="4200" dirty="0">
                <a:solidFill>
                  <a:schemeClr val="tx1"/>
                </a:solidFill>
              </a:rPr>
              <a:t>“</a:t>
            </a:r>
            <a:r>
              <a:rPr lang="hi-IN" altLang="en-US" sz="4200" dirty="0">
                <a:solidFill>
                  <a:schemeClr val="tx1"/>
                </a:solidFill>
              </a:rPr>
              <a:t>नयी विशेषता</a:t>
            </a:r>
            <a:r>
              <a:rPr lang="en-IN" altLang="en-US" sz="4200" dirty="0">
                <a:solidFill>
                  <a:schemeClr val="tx1"/>
                </a:solidFill>
              </a:rPr>
              <a:t>”</a:t>
            </a:r>
            <a:r>
              <a:rPr lang="hi-IN" altLang="en-US" sz="4200" dirty="0">
                <a:solidFill>
                  <a:schemeClr val="tx1"/>
                </a:solidFill>
              </a:rPr>
              <a:t> कहा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नीति </a:t>
            </a:r>
            <a:r>
              <a:rPr lang="hi-IN" altLang="en-IN" sz="3400" dirty="0">
                <a:sym typeface="+mn-ea"/>
              </a:rPr>
              <a:t>निदेशक सिद्धांत क्या हैं?</a:t>
            </a:r>
            <a:endParaRPr lang="en-US" altLang="hi-IN" sz="34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713387"/>
          </a:xfrm>
        </p:spPr>
        <p:txBody>
          <a:bodyPr>
            <a:normAutofit fontScale="25000" lnSpcReduction="20000"/>
          </a:bodyPr>
          <a:lstStyle/>
          <a:p>
            <a:pPr marL="0" indent="0" algn="just">
              <a:buNone/>
            </a:pPr>
            <a:endParaRPr lang="en-US" dirty="0"/>
          </a:p>
          <a:p>
            <a:pPr algn="just">
              <a:lnSpc>
                <a:spcPct val="120000"/>
              </a:lnSpc>
            </a:pPr>
            <a:r>
              <a:rPr lang="hi-IN" altLang="en-US" sz="8400" dirty="0">
                <a:solidFill>
                  <a:schemeClr val="tx1"/>
                </a:solidFill>
              </a:rPr>
              <a:t>अनुच्छेद 36: राज्य को अनुच्छेद 12 के समान परिभाषित करता है जब तक कि संदर्भ अन्यथा परिभाषित न हो।</a:t>
            </a:r>
          </a:p>
          <a:p>
            <a:pPr algn="just">
              <a:lnSpc>
                <a:spcPct val="120000"/>
              </a:lnSpc>
            </a:pPr>
            <a:r>
              <a:rPr lang="hi-IN" altLang="en-US" sz="8400" dirty="0">
                <a:solidFill>
                  <a:schemeClr val="tx1"/>
                </a:solidFill>
              </a:rPr>
              <a:t>अनुच्छेद 37: इस भाग में निहित सिद्धांतों को लागू करना।</a:t>
            </a:r>
          </a:p>
          <a:p>
            <a:pPr algn="just">
              <a:lnSpc>
                <a:spcPct val="120000"/>
              </a:lnSpc>
            </a:pPr>
            <a:r>
              <a:rPr lang="hi-IN" altLang="en-US" sz="8400" dirty="0">
                <a:solidFill>
                  <a:schemeClr val="tx1"/>
                </a:solidFill>
              </a:rPr>
              <a:t>अनुच्छेद 38: यह राज्य को लोगों के कल्याण को बढ़ावा देने के लिए सामाजिक व्यवस्था को सुरक्षित करने के लिए अधिकृत करता है।</a:t>
            </a:r>
          </a:p>
          <a:p>
            <a:pPr algn="just">
              <a:lnSpc>
                <a:spcPct val="120000"/>
              </a:lnSpc>
            </a:pPr>
            <a:r>
              <a:rPr lang="hi-IN" altLang="en-US" sz="8400" dirty="0">
                <a:solidFill>
                  <a:schemeClr val="tx1"/>
                </a:solidFill>
              </a:rPr>
              <a:t>अनुच्छेद 39: राज्य द्वारा पालन की जाने वाली नीतियों के कुछ सिद्धांत।</a:t>
            </a:r>
          </a:p>
          <a:p>
            <a:pPr algn="just">
              <a:lnSpc>
                <a:spcPct val="120000"/>
              </a:lnSpc>
            </a:pPr>
            <a:r>
              <a:rPr lang="hi-IN" altLang="en-US" sz="8400" dirty="0">
                <a:solidFill>
                  <a:schemeClr val="tx1"/>
                </a:solidFill>
              </a:rPr>
              <a:t>अनुच्छेद 39क: समान न्याय और मुफ़्त कानूनी सहायता।</a:t>
            </a:r>
          </a:p>
          <a:p>
            <a:pPr algn="just">
              <a:lnSpc>
                <a:spcPct val="120000"/>
              </a:lnSpc>
            </a:pPr>
            <a:r>
              <a:rPr lang="hi-IN" altLang="en-US" sz="8400" dirty="0">
                <a:solidFill>
                  <a:schemeClr val="tx1"/>
                </a:solidFill>
              </a:rPr>
              <a:t>अनुच्छेद 40: ग्राम पंचायतों का गठन।</a:t>
            </a:r>
          </a:p>
          <a:p>
            <a:pPr algn="just">
              <a:lnSpc>
                <a:spcPct val="120000"/>
              </a:lnSpc>
            </a:pPr>
            <a:r>
              <a:rPr lang="hi-IN" altLang="en-US" sz="8400" dirty="0">
                <a:solidFill>
                  <a:schemeClr val="tx1"/>
                </a:solidFill>
              </a:rPr>
              <a:t>अनुच्छेद 41: कुछ मामलों में काम, शिक्षा और सार्वजनिक सहायता का अधिकार।</a:t>
            </a:r>
          </a:p>
          <a:p>
            <a:pPr algn="just">
              <a:lnSpc>
                <a:spcPct val="120000"/>
              </a:lnSpc>
            </a:pPr>
            <a:r>
              <a:rPr lang="hi-IN" altLang="en-US" sz="8400" dirty="0">
                <a:solidFill>
                  <a:schemeClr val="tx1"/>
                </a:solidFill>
              </a:rPr>
              <a:t>अनुच्छेद 42: काम की न्यायसंगत और मानवीय परिस्थितियों और मातृत्व अवकाश का प्रावधान।</a:t>
            </a:r>
          </a:p>
          <a:p>
            <a:pPr algn="just">
              <a:lnSpc>
                <a:spcPct val="120000"/>
              </a:lnSpc>
            </a:pPr>
            <a:r>
              <a:rPr lang="hi-IN" altLang="en-US" sz="8400" dirty="0">
                <a:solidFill>
                  <a:schemeClr val="tx1"/>
                </a:solidFill>
              </a:rPr>
              <a:t>अनुच्छेद</a:t>
            </a:r>
            <a:r>
              <a:rPr lang="en-IN" altLang="en-US" sz="8400" dirty="0">
                <a:solidFill>
                  <a:schemeClr val="tx1"/>
                </a:solidFill>
              </a:rPr>
              <a:t> </a:t>
            </a:r>
            <a:r>
              <a:rPr lang="hi-IN" altLang="en-US" sz="8400" dirty="0">
                <a:solidFill>
                  <a:schemeClr val="tx1"/>
                </a:solidFill>
              </a:rPr>
              <a:t>43:</a:t>
            </a:r>
            <a:r>
              <a:rPr lang="en-IN" altLang="en-US" sz="8400" dirty="0">
                <a:solidFill>
                  <a:schemeClr val="tx1"/>
                </a:solidFill>
              </a:rPr>
              <a:t> </a:t>
            </a:r>
            <a:r>
              <a:rPr lang="hi-IN" altLang="en-US" sz="8400" dirty="0">
                <a:solidFill>
                  <a:schemeClr val="tx1"/>
                </a:solidFill>
              </a:rPr>
              <a:t>श्रमिकों के लिए जीवन निर्वाह मज़दूरी आदि।</a:t>
            </a:r>
            <a:br>
              <a:rPr lang="en-US" sz="8400" dirty="0">
                <a:solidFill>
                  <a:schemeClr val="tx1"/>
                </a:solidFill>
              </a:rPr>
            </a:br>
            <a:endParaRPr lang="en-US" sz="8400" dirty="0">
              <a:solidFill>
                <a:schemeClr val="tx1"/>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नीति </a:t>
            </a:r>
            <a:r>
              <a:rPr lang="hi-IN" altLang="en-IN" sz="3400" dirty="0">
                <a:sym typeface="+mn-ea"/>
              </a:rPr>
              <a:t>निदेशक सिद्धांत क्या हैं?</a:t>
            </a:r>
            <a:endParaRPr lang="en-US" altLang="hi-IN" sz="34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314602"/>
          </a:xfrm>
        </p:spPr>
        <p:txBody>
          <a:bodyPr>
            <a:normAutofit fontScale="25000" lnSpcReduction="20000"/>
          </a:bodyPr>
          <a:lstStyle/>
          <a:p>
            <a:pPr marL="0" indent="0" algn="just">
              <a:lnSpc>
                <a:spcPct val="110000"/>
              </a:lnSpc>
              <a:buNone/>
            </a:pPr>
            <a:r>
              <a:rPr lang="hi-IN" altLang="en-US" sz="6800" dirty="0">
                <a:solidFill>
                  <a:schemeClr val="tx1"/>
                </a:solidFill>
                <a:cs typeface="+mj-cs"/>
              </a:rPr>
              <a:t>अनुच्छेद 43-क: उद्योगों के प्रबंधन में श्रमिकों की भागीदारी।</a:t>
            </a:r>
          </a:p>
          <a:p>
            <a:pPr marL="0" indent="0" algn="just">
              <a:lnSpc>
                <a:spcPct val="110000"/>
              </a:lnSpc>
              <a:buNone/>
            </a:pPr>
            <a:r>
              <a:rPr lang="hi-IN" altLang="en-US" sz="6800" dirty="0">
                <a:solidFill>
                  <a:schemeClr val="tx1"/>
                </a:solidFill>
                <a:cs typeface="+mj-cs"/>
              </a:rPr>
              <a:t>अनुच्छेद 43-ख: सहकारी समितियों को बढ़ावा देना। </a:t>
            </a:r>
          </a:p>
          <a:p>
            <a:pPr marL="0" indent="0" algn="just">
              <a:lnSpc>
                <a:spcPct val="110000"/>
              </a:lnSpc>
              <a:buNone/>
            </a:pPr>
            <a:r>
              <a:rPr lang="hi-IN" altLang="en-US" sz="6800" dirty="0">
                <a:solidFill>
                  <a:schemeClr val="tx1"/>
                </a:solidFill>
                <a:cs typeface="+mj-cs"/>
              </a:rPr>
              <a:t>अनुच्छेद 44: नागरिकों के लिए समान नागरिक संहिता। </a:t>
            </a:r>
          </a:p>
          <a:p>
            <a:pPr marL="0" indent="0" algn="just">
              <a:lnSpc>
                <a:spcPct val="110000"/>
              </a:lnSpc>
              <a:buNone/>
            </a:pPr>
            <a:r>
              <a:rPr lang="hi-IN" altLang="en-US" sz="6800" dirty="0">
                <a:solidFill>
                  <a:schemeClr val="tx1"/>
                </a:solidFill>
                <a:cs typeface="+mj-cs"/>
              </a:rPr>
              <a:t>अनुच्छेद 45: छह वर्ष से कम आयु के बच्चों के लिए प्रारंभिक बाल्यावस्था देखभाल और शिक्षा का प्रावधान।</a:t>
            </a:r>
          </a:p>
          <a:p>
            <a:pPr marL="0" indent="0" algn="just">
              <a:lnSpc>
                <a:spcPct val="110000"/>
              </a:lnSpc>
              <a:buNone/>
            </a:pPr>
            <a:r>
              <a:rPr lang="hi-IN" altLang="en-US" sz="6800" dirty="0">
                <a:solidFill>
                  <a:schemeClr val="tx1"/>
                </a:solidFill>
                <a:cs typeface="+mj-cs"/>
              </a:rPr>
              <a:t>अनुच्छेद 46: अनुसूचित जाति, अनुसूचित जनजाति और अन्य कमज़ोर वर्गों की शिक्षा और आर्थिक हितों को बढ़ावा देना। </a:t>
            </a:r>
          </a:p>
          <a:p>
            <a:pPr marL="0" indent="0" algn="just">
              <a:lnSpc>
                <a:spcPct val="110000"/>
              </a:lnSpc>
              <a:buNone/>
            </a:pPr>
            <a:r>
              <a:rPr lang="hi-IN" altLang="en-US" sz="6800" dirty="0">
                <a:solidFill>
                  <a:schemeClr val="tx1"/>
                </a:solidFill>
                <a:cs typeface="+mj-cs"/>
              </a:rPr>
              <a:t>अनुच्छेद 47: पोषण के स्तर और जीवन स्तर को ऊपर उठाने और सार्वजनिक स्वास्थ्य में सुधार करने के लिए राज्य का कर्तव्य।</a:t>
            </a:r>
          </a:p>
          <a:p>
            <a:pPr marL="0" indent="0" algn="just">
              <a:lnSpc>
                <a:spcPct val="110000"/>
              </a:lnSpc>
              <a:buNone/>
            </a:pPr>
            <a:r>
              <a:rPr lang="hi-IN" altLang="en-US" sz="6800" dirty="0">
                <a:solidFill>
                  <a:schemeClr val="tx1"/>
                </a:solidFill>
                <a:cs typeface="+mj-cs"/>
              </a:rPr>
              <a:t>अनुच्छेद 48: कृषि और पशुपालन की व्यवस्था। </a:t>
            </a:r>
          </a:p>
          <a:p>
            <a:pPr marL="0" indent="0" algn="just">
              <a:lnSpc>
                <a:spcPct val="110000"/>
              </a:lnSpc>
              <a:buNone/>
            </a:pPr>
            <a:r>
              <a:rPr lang="hi-IN" altLang="en-US" sz="6800" dirty="0">
                <a:solidFill>
                  <a:schemeClr val="tx1"/>
                </a:solidFill>
                <a:cs typeface="+mj-cs"/>
              </a:rPr>
              <a:t>अनुच्छेद 48-क: पर्यावरण का संरक्षण और सुधार तथा वनों और वन्यजीवों की सुरक्षा।</a:t>
            </a:r>
          </a:p>
          <a:p>
            <a:pPr marL="0" indent="0" algn="just">
              <a:lnSpc>
                <a:spcPct val="110000"/>
              </a:lnSpc>
              <a:buNone/>
            </a:pPr>
            <a:r>
              <a:rPr lang="hi-IN" altLang="en-US" sz="6800" dirty="0">
                <a:solidFill>
                  <a:schemeClr val="tx1"/>
                </a:solidFill>
                <a:cs typeface="+mj-cs"/>
              </a:rPr>
              <a:t>अनुच्छेद 49: राष्ट्रीय महत्व के स्मारकों, स्थलों और वस्तुओं का संरक्षण। </a:t>
            </a:r>
          </a:p>
          <a:p>
            <a:pPr marL="0" indent="0" algn="just">
              <a:lnSpc>
                <a:spcPct val="110000"/>
              </a:lnSpc>
              <a:buNone/>
            </a:pPr>
            <a:r>
              <a:rPr lang="hi-IN" altLang="en-US" sz="6800" dirty="0">
                <a:solidFill>
                  <a:schemeClr val="tx1"/>
                </a:solidFill>
                <a:cs typeface="+mj-cs"/>
              </a:rPr>
              <a:t>अनुच्छेद 50: न्यायपालिका को कार्यपालिका से अलग करना।</a:t>
            </a:r>
          </a:p>
          <a:p>
            <a:pPr marL="0" indent="0" algn="just">
              <a:lnSpc>
                <a:spcPct val="110000"/>
              </a:lnSpc>
              <a:buNone/>
            </a:pPr>
            <a:r>
              <a:rPr lang="hi-IN" altLang="en-US" sz="6800" dirty="0">
                <a:solidFill>
                  <a:schemeClr val="tx1"/>
                </a:solidFill>
                <a:cs typeface="+mj-cs"/>
              </a:rPr>
              <a:t>अनुच्छेद 51: अंतरराष्ट्रीय शांति और सुरक्षा को बढ़ावा देना।</a:t>
            </a:r>
            <a:endParaRPr lang="en-US" sz="6800" dirty="0">
              <a:solidFill>
                <a:schemeClr val="tx1"/>
              </a:solidFill>
              <a:cs typeface="+mj-cs"/>
            </a:endParaRPr>
          </a:p>
          <a:p>
            <a:pPr algn="just">
              <a:lnSpc>
                <a:spcPct val="110000"/>
              </a:lnSpc>
            </a:pPr>
            <a:r>
              <a:rPr lang="hi-IN" altLang="en-US" sz="6800" dirty="0">
                <a:solidFill>
                  <a:schemeClr val="tx1"/>
                </a:solidFill>
                <a:cs typeface="+mj-cs"/>
              </a:rPr>
              <a:t>हम इस व्याख्यान में सभी नीति निदेशक तत्वों पर चर्चा नहीं कर सकते हैं पर हम नीति निदेशक सिद्धांतों के आवश्यक संदेश को समझने की कोशिश करेंगे।</a:t>
            </a:r>
          </a:p>
          <a:p>
            <a:pPr algn="just">
              <a:lnSpc>
                <a:spcPct val="110000"/>
              </a:lnSpc>
            </a:pPr>
            <a:r>
              <a:rPr lang="hi-IN" altLang="en-US" sz="6800" dirty="0">
                <a:solidFill>
                  <a:schemeClr val="tx1"/>
                </a:solidFill>
                <a:cs typeface="+mj-cs"/>
              </a:rPr>
              <a:t>हम पहले ही आरक्षण पर अपने व्याख्यान में अनुच्छेद 46 के नीति निदेशक सिद्धांतों और धर्म की स्वतंत्रता पर व्याख्यान में अनुच्छेद 44 पर चर्चा कर चुके हैं।</a:t>
            </a:r>
            <a:endParaRPr lang="en-US" sz="6800" dirty="0">
              <a:solidFill>
                <a:schemeClr val="tx1"/>
              </a:solidFill>
              <a:cs typeface="+mj-cs"/>
            </a:endParaRPr>
          </a:p>
          <a:p>
            <a:pPr algn="just">
              <a:lnSpc>
                <a:spcPct val="110000"/>
              </a:lnSpc>
            </a:pPr>
            <a:r>
              <a:rPr lang="hi-IN" altLang="en-US" sz="6800" dirty="0">
                <a:solidFill>
                  <a:schemeClr val="tx1"/>
                </a:solidFill>
                <a:cs typeface="+mj-cs"/>
              </a:rPr>
              <a:t>यह स्पष्ट है कि नीति निदेशक सिद्धांत समाजवादी,</a:t>
            </a:r>
            <a:r>
              <a:rPr lang="en-IN" altLang="en-US" sz="6800" dirty="0">
                <a:solidFill>
                  <a:schemeClr val="tx1"/>
                </a:solidFill>
                <a:cs typeface="+mj-cs"/>
              </a:rPr>
              <a:t> (Socialist)</a:t>
            </a:r>
            <a:r>
              <a:rPr lang="hi-IN" altLang="en-US" sz="6800" dirty="0">
                <a:solidFill>
                  <a:schemeClr val="tx1"/>
                </a:solidFill>
                <a:cs typeface="+mj-cs"/>
              </a:rPr>
              <a:t> गाँधीवादी</a:t>
            </a:r>
            <a:r>
              <a:rPr lang="en-IN" altLang="en-US" sz="6800" dirty="0">
                <a:solidFill>
                  <a:schemeClr val="tx1"/>
                </a:solidFill>
                <a:cs typeface="+mj-cs"/>
              </a:rPr>
              <a:t> (Gandhian)</a:t>
            </a:r>
            <a:r>
              <a:rPr lang="hi-IN" altLang="en-US" sz="6800" dirty="0">
                <a:solidFill>
                  <a:schemeClr val="tx1"/>
                </a:solidFill>
                <a:cs typeface="+mj-cs"/>
              </a:rPr>
              <a:t> और उदारवादी </a:t>
            </a:r>
            <a:r>
              <a:rPr lang="en-IN" altLang="en-US" sz="6800" dirty="0">
                <a:solidFill>
                  <a:schemeClr val="tx1"/>
                </a:solidFill>
                <a:cs typeface="+mj-cs"/>
              </a:rPr>
              <a:t>(Liberal) </a:t>
            </a:r>
            <a:r>
              <a:rPr lang="hi-IN" altLang="en-US" sz="6800" dirty="0">
                <a:solidFill>
                  <a:schemeClr val="tx1"/>
                </a:solidFill>
                <a:cs typeface="+mj-cs"/>
              </a:rPr>
              <a:t>सिद्धांतों पर आधारित हैं।</a:t>
            </a:r>
          </a:p>
          <a:p>
            <a:pPr algn="just"/>
            <a:endParaRPr lang="en-IN" sz="5600" dirty="0">
              <a:solidFill>
                <a:schemeClr val="tx1"/>
              </a:solidFill>
            </a:endParaRPr>
          </a:p>
          <a:p>
            <a:pPr marL="0" indent="0" algn="just">
              <a:buNone/>
            </a:pPr>
            <a:endParaRPr lang="en-IN" sz="5600" dirty="0">
              <a:solidFill>
                <a:schemeClr val="tx1"/>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नीति </a:t>
            </a:r>
            <a:r>
              <a:rPr lang="hi-IN" altLang="en-IN" sz="3400" dirty="0">
                <a:sym typeface="+mn-ea"/>
              </a:rPr>
              <a:t>निदेशक सिद्धांत क्या हैं?</a:t>
            </a:r>
            <a:endParaRPr lang="en-US" alt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525963"/>
          </a:xfrm>
        </p:spPr>
        <p:txBody>
          <a:bodyPr>
            <a:noAutofit/>
          </a:bodyPr>
          <a:lstStyle/>
          <a:p>
            <a:pPr algn="just">
              <a:lnSpc>
                <a:spcPct val="120000"/>
              </a:lnSpc>
            </a:pPr>
            <a:r>
              <a:rPr lang="hi-IN" altLang="en-IN" sz="2400" dirty="0">
                <a:solidFill>
                  <a:schemeClr val="tx1"/>
                </a:solidFill>
                <a:cs typeface="+mj-cs"/>
              </a:rPr>
              <a:t>अनुच्छेद 37 से 51 में वे शामिल हैं जिन्हें राज्य के दायित्व</a:t>
            </a:r>
            <a:r>
              <a:rPr lang="en-IN" altLang="en-IN" sz="2400" dirty="0">
                <a:solidFill>
                  <a:schemeClr val="tx1"/>
                </a:solidFill>
                <a:cs typeface="+mj-cs"/>
              </a:rPr>
              <a:t> (Positive Obligation)</a:t>
            </a:r>
            <a:r>
              <a:rPr lang="hi-IN" altLang="en-IN" sz="2400" dirty="0">
                <a:solidFill>
                  <a:schemeClr val="tx1"/>
                </a:solidFill>
                <a:cs typeface="+mj-cs"/>
              </a:rPr>
              <a:t> कहा जाता है।</a:t>
            </a:r>
          </a:p>
          <a:p>
            <a:pPr algn="just">
              <a:lnSpc>
                <a:spcPct val="120000"/>
              </a:lnSpc>
            </a:pPr>
            <a:r>
              <a:rPr lang="hi-IN" altLang="en-IN" sz="2400" dirty="0">
                <a:solidFill>
                  <a:schemeClr val="tx1"/>
                </a:solidFill>
                <a:cs typeface="+mj-cs"/>
              </a:rPr>
              <a:t>डॉ. बी.आर. अम्बेडकर ने स्वयं नीति निदेशक सिद्धांतों के विचार की व्याख्या की। उन्होंने कहा:</a:t>
            </a:r>
          </a:p>
          <a:p>
            <a:pPr algn="just">
              <a:lnSpc>
                <a:spcPct val="120000"/>
              </a:lnSpc>
            </a:pPr>
            <a:r>
              <a:rPr lang="hi-IN" altLang="en-IN" sz="2400" dirty="0">
                <a:solidFill>
                  <a:schemeClr val="tx1"/>
                </a:solidFill>
                <a:cs typeface="+mj-cs"/>
              </a:rPr>
              <a:t>किसी ऐसी चीज को स्थिर और कठोर रूप देने का कोई फ़ायदा नहीं है जो कठोर नहीं है, जो मौलिक रूप से बदलती रहती है तथा उसे परिस्थितियों और समय को ध्यान में रखते हुए इसे बदलते रहना चाहिए। इसलिए, यह कहने का कोई मतलब नहीं है कि नीति निदेशक सिद्धांतों का कोई मूल्य </a:t>
            </a:r>
            <a:r>
              <a:rPr lang="en-IN" altLang="en-IN" sz="2400" dirty="0">
                <a:solidFill>
                  <a:schemeClr val="tx1"/>
                </a:solidFill>
                <a:cs typeface="+mj-cs"/>
              </a:rPr>
              <a:t>(Value)</a:t>
            </a:r>
            <a:r>
              <a:rPr lang="hi-IN" altLang="en-IN" sz="2400" dirty="0">
                <a:solidFill>
                  <a:schemeClr val="tx1"/>
                </a:solidFill>
                <a:cs typeface="+mj-cs"/>
              </a:rPr>
              <a:t> नहीं है।</a:t>
            </a:r>
            <a:r>
              <a:rPr lang="en-IN" altLang="en-IN" sz="2400" dirty="0">
                <a:solidFill>
                  <a:schemeClr val="tx1"/>
                </a:solidFill>
                <a:cs typeface="+mj-cs"/>
              </a:rPr>
              <a:t> </a:t>
            </a:r>
            <a:r>
              <a:rPr lang="hi-IN" altLang="en-IN" sz="2400" dirty="0">
                <a:solidFill>
                  <a:schemeClr val="tx1"/>
                </a:solidFill>
                <a:cs typeface="+mj-cs"/>
              </a:rPr>
              <a:t>मेरे निर्णय में, नीति निदेशक सिद्धांतों का बहुत महत्व है, क्योंकि वे हमारे आदर्श आर्थिक लोकतंत्र को निर्धारित करते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नीति निदेशक सिद्धांतों का क्या महत्व है?</a:t>
            </a:r>
            <a:endParaRPr lang="en-US" alt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340768"/>
            <a:ext cx="8229600" cy="4525963"/>
          </a:xfrm>
        </p:spPr>
        <p:txBody>
          <a:bodyPr>
            <a:noAutofit/>
          </a:bodyPr>
          <a:lstStyle/>
          <a:p>
            <a:pPr algn="just">
              <a:lnSpc>
                <a:spcPct val="120000"/>
              </a:lnSpc>
            </a:pPr>
            <a:r>
              <a:rPr lang="hi-IN" altLang="en-IN" sz="2400" dirty="0">
                <a:solidFill>
                  <a:schemeClr val="tx1"/>
                </a:solidFill>
              </a:rPr>
              <a:t>नीति निदेशक सिद्धांत, संविधान की प्रस्तावना में वर्णित सामाजिक और आर्थिक </a:t>
            </a:r>
            <a:r>
              <a:rPr lang="hi-IN" altLang="en-IN" sz="2400" dirty="0">
                <a:sym typeface="+mn-ea"/>
              </a:rPr>
              <a:t>न्याय के</a:t>
            </a:r>
            <a:r>
              <a:rPr lang="en-IN" altLang="hi-IN" sz="2400" dirty="0">
                <a:sym typeface="+mn-ea"/>
              </a:rPr>
              <a:t> </a:t>
            </a:r>
            <a:r>
              <a:rPr lang="hi-IN" altLang="en-IN" sz="2400" dirty="0">
                <a:solidFill>
                  <a:schemeClr val="tx1"/>
                </a:solidFill>
              </a:rPr>
              <a:t>आदर्शों को प्राप्त करने के साधन हैं।</a:t>
            </a:r>
          </a:p>
          <a:p>
            <a:pPr algn="just">
              <a:lnSpc>
                <a:spcPct val="120000"/>
              </a:lnSpc>
            </a:pPr>
            <a:r>
              <a:rPr lang="hi-IN" altLang="en-IN" sz="2400" dirty="0">
                <a:solidFill>
                  <a:schemeClr val="tx1"/>
                </a:solidFill>
              </a:rPr>
              <a:t>मौलिक अधिकार राजनीतिक लोकतंत्र को बढ़ावा देते हैं, तो वहीं नीति </a:t>
            </a:r>
            <a:r>
              <a:rPr lang="hi-IN" altLang="en-IN" sz="2400" dirty="0">
                <a:solidFill>
                  <a:schemeClr val="tx1"/>
                </a:solidFill>
                <a:sym typeface="+mn-ea"/>
              </a:rPr>
              <a:t>निदेशक </a:t>
            </a:r>
            <a:r>
              <a:rPr lang="hi-IN" altLang="en-IN" sz="2400" dirty="0">
                <a:solidFill>
                  <a:schemeClr val="tx1"/>
                </a:solidFill>
              </a:rPr>
              <a:t>सिद्धांतों का उद्देश्य आर्थिक लोकतंत्र को प्राप्त करना है।</a:t>
            </a:r>
          </a:p>
          <a:p>
            <a:pPr algn="just">
              <a:lnSpc>
                <a:spcPct val="120000"/>
              </a:lnSpc>
            </a:pPr>
            <a:r>
              <a:rPr lang="hi-IN" altLang="en-IN" sz="2400" dirty="0">
                <a:solidFill>
                  <a:schemeClr val="tx1"/>
                </a:solidFill>
              </a:rPr>
              <a:t>डॉ. बी.आर.अम्बेडकर ने आगे कहा कि 'चूँकि हम नहीं चाहते थे कि संविधान में प्रदान किये गये विभिन्न तंत्रों के माध्यम से केवल संसदीय सरकार की स्थापना की जाए, बिना किसी निदेश के कि हमारा आर्थिक आदर्श क्या है या हमारी सामाजिक व्यवस्था क्या होनी चाहिए, हमने जानबूझकर अपने संविधान में नीति निदेशक तत्वों को शामिल किया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नीति निदेशक सिद्धांतों का क्या महत्व है?</a:t>
            </a:r>
            <a:endParaRPr lang="en-US" alt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2132965"/>
            <a:ext cx="8229600" cy="4525963"/>
          </a:xfrm>
        </p:spPr>
        <p:txBody>
          <a:bodyPr>
            <a:normAutofit fontScale="77500" lnSpcReduction="20000"/>
          </a:bodyPr>
          <a:lstStyle/>
          <a:p>
            <a:pPr algn="just">
              <a:lnSpc>
                <a:spcPct val="120000"/>
              </a:lnSpc>
            </a:pPr>
            <a:r>
              <a:rPr lang="hi-IN" altLang="en-US" dirty="0">
                <a:solidFill>
                  <a:schemeClr val="tx1"/>
                </a:solidFill>
              </a:rPr>
              <a:t>अनुच्छेद 38(1) कहता है राज्य लोगों के कल्याण को बढ़ावा देने के लिए यथासंभव प्रभावी ढंग से सामाजिक व्यवस्था को सुरक्षित और संरक्षित करने का प्रयास करेगा जिसमें  सामाजिक, आर्थिक और राजनीतिक </a:t>
            </a:r>
            <a:r>
              <a:rPr lang="hi-IN" altLang="en-US" dirty="0">
                <a:solidFill>
                  <a:schemeClr val="tx1"/>
                </a:solidFill>
                <a:sym typeface="+mn-ea"/>
              </a:rPr>
              <a:t>न्याय</a:t>
            </a:r>
            <a:r>
              <a:rPr lang="hi-IN" altLang="en-US" dirty="0">
                <a:solidFill>
                  <a:schemeClr val="tx1"/>
                </a:solidFill>
              </a:rPr>
              <a:t> राष्ट्रीय जीवन की सभी संस्थाओं को सूचित करेगा।</a:t>
            </a:r>
          </a:p>
          <a:p>
            <a:pPr algn="just">
              <a:lnSpc>
                <a:spcPct val="120000"/>
              </a:lnSpc>
            </a:pPr>
            <a:r>
              <a:rPr lang="hi-IN" altLang="en-US" dirty="0">
                <a:solidFill>
                  <a:schemeClr val="tx1"/>
                </a:solidFill>
              </a:rPr>
              <a:t>अनुच्छेद 38(2) राज्य, विशेष रूप से, आय में असमानताओं </a:t>
            </a:r>
            <a:r>
              <a:rPr lang="en-IN" altLang="en-US" dirty="0">
                <a:solidFill>
                  <a:schemeClr val="tx1"/>
                </a:solidFill>
              </a:rPr>
              <a:t>(Inequalities in Income) </a:t>
            </a:r>
            <a:r>
              <a:rPr lang="hi-IN" altLang="en-US" dirty="0">
                <a:solidFill>
                  <a:schemeClr val="tx1"/>
                </a:solidFill>
              </a:rPr>
              <a:t>को कम करने का प्रयास करेगा, और न केवल व्यक्तियों के बीच, बल्कि विभिन्न क्षेत्रों में रहने वाले या अलग-अलग व्यवसाय में लगे लोगों के समूहों के बीच भी स्थिति, सुविधाओं और अवसरों में असमानताओं को दूर करने का प्रयास करेगा। </a:t>
            </a: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लोगों के कल्याण को बढ़ावा देने के लिए सामाजिक व्यवस्था?</a:t>
            </a:r>
            <a:endParaRPr lang="en-US" alt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1734</Words>
  <Application>Microsoft Office PowerPoint</Application>
  <PresentationFormat>On-screen Show (4:3)</PresentationFormat>
  <Paragraphs>96</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Courier New</vt:lpstr>
      <vt:lpstr>roboto</vt:lpstr>
      <vt:lpstr>Office Theme</vt:lpstr>
      <vt:lpstr>   नीति  निदेशक सिद्धांत</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अस्वीकरण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Directive Principles</dc:title>
  <dc:creator>Windows User</dc:creator>
  <cp:lastModifiedBy>Hitika Dutta</cp:lastModifiedBy>
  <cp:revision>152</cp:revision>
  <cp:lastPrinted>2024-03-12T06:21:00Z</cp:lastPrinted>
  <dcterms:created xsi:type="dcterms:W3CDTF">2021-04-08T15:37:00Z</dcterms:created>
  <dcterms:modified xsi:type="dcterms:W3CDTF">2024-11-18T08:31:31Z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CEADD4E9F6F24023A7003EB43169D2BB</vt:lpwstr>
  </property>
  <property fmtid="{D5CDD505-2E9C-101B-9397-08002B2CF9AE}" pid="3" name="KSOProductBuildVer">
    <vt:lpwstr>1033-12.2.0.17545</vt:lpwstr>
  </property>
</Properties>
</file>