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72" r:id="rId3"/>
    <p:sldId id="273" r:id="rId4"/>
    <p:sldId id="257" r:id="rId5"/>
    <p:sldId id="260" r:id="rId6"/>
    <p:sldId id="266" r:id="rId7"/>
    <p:sldId id="258" r:id="rId8"/>
    <p:sldId id="259" r:id="rId9"/>
    <p:sldId id="261" r:id="rId10"/>
    <p:sldId id="262" r:id="rId11"/>
    <p:sldId id="263" r:id="rId12"/>
    <p:sldId id="265" r:id="rId13"/>
    <p:sldId id="264" r:id="rId14"/>
    <p:sldId id="270" r:id="rId15"/>
    <p:sldId id="271" r:id="rId16"/>
    <p:sldId id="274"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54" userDrawn="1">
          <p15:clr>
            <a:srgbClr val="A4A3A4"/>
          </p15:clr>
        </p15:guide>
        <p15:guide id="2" pos="288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62" d="100"/>
          <a:sy n="62" d="100"/>
        </p:scale>
        <p:origin x="1400" y="28"/>
      </p:cViewPr>
      <p:guideLst>
        <p:guide orient="horz" pos="2154"/>
        <p:guide pos="2886"/>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EC75DA06-DE4B-4431-AE52-11AEE09D4744}" type="datetimeFigureOut">
              <a:rPr lang="en-IN" smtClean="0"/>
              <a:t>18-11-2024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F18EEC7-E16A-47AD-B770-FD49F925099D}" type="slidenum">
              <a:rPr lang="en-IN" smtClean="0"/>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EC75DA06-DE4B-4431-AE52-11AEE09D4744}" type="datetimeFigureOut">
              <a:rPr lang="en-IN" smtClean="0"/>
              <a:t>18-11-2024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F18EEC7-E16A-47AD-B770-FD49F925099D}"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EC75DA06-DE4B-4431-AE52-11AEE09D4744}" type="datetimeFigureOut">
              <a:rPr lang="en-IN" smtClean="0"/>
              <a:t>18-11-2024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F18EEC7-E16A-47AD-B770-FD49F925099D}"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EC75DA06-DE4B-4431-AE52-11AEE09D4744}" type="datetimeFigureOut">
              <a:rPr lang="en-IN" smtClean="0"/>
              <a:t>18-11-2024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F18EEC7-E16A-47AD-B770-FD49F925099D}" type="slidenum">
              <a:rPr lang="en-IN" smtClean="0"/>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C75DA06-DE4B-4431-AE52-11AEE09D4744}" type="datetimeFigureOut">
              <a:rPr lang="en-IN" smtClean="0"/>
              <a:t>18-11-2024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F18EEC7-E16A-47AD-B770-FD49F925099D}" type="slidenum">
              <a:rPr lang="en-IN" smtClean="0"/>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EC75DA06-DE4B-4431-AE52-11AEE09D4744}" type="datetimeFigureOut">
              <a:rPr lang="en-IN" smtClean="0"/>
              <a:t>18-11-2024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F18EEC7-E16A-47AD-B770-FD49F925099D}" type="slidenum">
              <a:rPr lang="en-IN" smtClean="0"/>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EC75DA06-DE4B-4431-AE52-11AEE09D4744}" type="datetimeFigureOut">
              <a:rPr lang="en-IN" smtClean="0"/>
              <a:t>18-11-2024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7F18EEC7-E16A-47AD-B770-FD49F925099D}" type="slidenum">
              <a:rPr lang="en-IN" smtClean="0"/>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EC75DA06-DE4B-4431-AE52-11AEE09D4744}" type="datetimeFigureOut">
              <a:rPr lang="en-IN" smtClean="0"/>
              <a:t>18-11-2024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7F18EEC7-E16A-47AD-B770-FD49F925099D}"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75DA06-DE4B-4431-AE52-11AEE09D4744}" type="datetimeFigureOut">
              <a:rPr lang="en-IN" smtClean="0"/>
              <a:t>18-11-2024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7F18EEC7-E16A-47AD-B770-FD49F925099D}"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C75DA06-DE4B-4431-AE52-11AEE09D4744}" type="datetimeFigureOut">
              <a:rPr lang="en-IN" smtClean="0"/>
              <a:t>18-11-2024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F18EEC7-E16A-47AD-B770-FD49F925099D}" type="slidenum">
              <a:rPr lang="en-IN" smtClean="0"/>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C75DA06-DE4B-4431-AE52-11AEE09D4744}" type="datetimeFigureOut">
              <a:rPr lang="en-IN" smtClean="0"/>
              <a:t>18-11-2024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F18EEC7-E16A-47AD-B770-FD49F925099D}" type="slidenum">
              <a:rPr lang="en-IN" smtClean="0"/>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75DA06-DE4B-4431-AE52-11AEE09D4744}" type="datetimeFigureOut">
              <a:rPr lang="en-IN" smtClean="0"/>
              <a:t>18-11-2024</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18EEC7-E16A-47AD-B770-FD49F925099D}" type="slidenum">
              <a:rPr lang="en-IN" smtClean="0"/>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nSpc>
                <a:spcPct val="150000"/>
              </a:lnSpc>
            </a:pPr>
            <a:r>
              <a:rPr lang="hi-IN" altLang="en-US" dirty="0">
                <a:latin typeface="Mangal" panose="02040503050203030202" charset="0"/>
                <a:cs typeface="Mangal" panose="02040503050203030202" charset="0"/>
                <a:sym typeface="+mn-ea"/>
              </a:rPr>
              <a:t>मौलिक अधिकार और नीति निदेशक सिद्धांत</a:t>
            </a:r>
            <a:r>
              <a:rPr lang="en-IN" altLang="hi-IN" dirty="0">
                <a:latin typeface="Mangal" panose="02040503050203030202" charset="0"/>
                <a:cs typeface="Mangal" panose="02040503050203030202" charset="0"/>
                <a:sym typeface="+mn-ea"/>
              </a:rPr>
              <a:t> </a:t>
            </a:r>
            <a:r>
              <a:rPr lang="en-IN" dirty="0">
                <a:latin typeface="Mangal" panose="02040503050203030202" charset="0"/>
                <a:cs typeface="Mangal" panose="02040503050203030202" charset="0"/>
              </a:rPr>
              <a:t>और </a:t>
            </a:r>
            <a:r>
              <a:rPr lang="hi-IN" altLang="en-US" dirty="0">
                <a:latin typeface="Mangal" panose="02040503050203030202" charset="0"/>
                <a:cs typeface="Mangal" panose="02040503050203030202" charset="0"/>
                <a:sym typeface="+mn-ea"/>
              </a:rPr>
              <a:t>मौलिक</a:t>
            </a:r>
            <a:r>
              <a:rPr lang="en-IN" dirty="0">
                <a:latin typeface="Mangal" panose="02040503050203030202" charset="0"/>
                <a:cs typeface="Mangal" panose="02040503050203030202" charset="0"/>
              </a:rPr>
              <a:t> </a:t>
            </a:r>
            <a:r>
              <a:rPr lang="hi-IN" altLang="en-IN" dirty="0">
                <a:latin typeface="Mangal" panose="02040503050203030202" charset="0"/>
                <a:cs typeface="Mangal" panose="02040503050203030202" charset="0"/>
                <a:sym typeface="+mn-ea"/>
              </a:rPr>
              <a:t>कर्तव्य</a:t>
            </a:r>
            <a:endParaRPr lang="en-IN" dirty="0">
              <a:latin typeface="Mangal" panose="02040503050203030202" charset="0"/>
              <a:cs typeface="Mangal" panose="02040503050203030202"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340768"/>
            <a:ext cx="8229600" cy="4525963"/>
          </a:xfrm>
        </p:spPr>
        <p:txBody>
          <a:bodyPr>
            <a:noAutofit/>
          </a:bodyPr>
          <a:lstStyle/>
          <a:p>
            <a:pPr algn="just"/>
            <a:r>
              <a:rPr lang="hi-IN" altLang="en-US" sz="1600" dirty="0">
                <a:solidFill>
                  <a:schemeClr val="tx1"/>
                </a:solidFill>
              </a:rPr>
              <a:t>भारतीय संविधान भारत के लोगों के लिए संविधान निर्माताओं द्वारा की गई कई प्रतिबद्धताओं, वादों और प्रतिज्ञाओं का परिणाम है। हमारे पास एक संविधान, एक झंडा, एक व्यक्ति और एक नागरिकता है। हमें वास्तव में अपने राष्ट्र, हमारे राष्ट्रीय ध्वज और हमारे दूरदर्शी संविधान पर गर्व है।</a:t>
            </a:r>
          </a:p>
          <a:p>
            <a:pPr algn="just"/>
            <a:r>
              <a:rPr lang="hi-IN" altLang="en-US" sz="1600" dirty="0">
                <a:solidFill>
                  <a:schemeClr val="tx1"/>
                </a:solidFill>
              </a:rPr>
              <a:t>प्रत्येक भारतीय का पहला और सबसे महत्वपूर्ण कर्तव्य संविधान का पालन करना तथा उसके आदर्शों और संस्थानों, राष्ट्रीय ध्वज और राष्ट्रगान का सम्मान करना है।</a:t>
            </a:r>
          </a:p>
          <a:p>
            <a:pPr algn="just"/>
            <a:r>
              <a:rPr lang="hi-IN" altLang="en-US" sz="1600" dirty="0">
                <a:solidFill>
                  <a:schemeClr val="tx1"/>
                </a:solidFill>
              </a:rPr>
              <a:t>ये हमारी नागरिकता के वास्तविक आधार हैं। हम सभी को संविधान की गरिमा को बनाए रखना है।</a:t>
            </a:r>
          </a:p>
          <a:p>
            <a:pPr algn="just"/>
            <a:r>
              <a:rPr lang="hi-IN" altLang="en-US" sz="1600" dirty="0">
                <a:solidFill>
                  <a:schemeClr val="tx1"/>
                </a:solidFill>
              </a:rPr>
              <a:t>हमें न केवल शब्दों में बल्कि संविधान की भावना </a:t>
            </a:r>
            <a:r>
              <a:rPr lang="en-IN" altLang="en-US" sz="1600" dirty="0">
                <a:sym typeface="+mn-ea"/>
              </a:rPr>
              <a:t>(Spirit of Constitution) +</a:t>
            </a:r>
            <a:r>
              <a:rPr lang="hi-IN" altLang="en-US" sz="1600" dirty="0">
                <a:solidFill>
                  <a:schemeClr val="tx1"/>
                </a:solidFill>
              </a:rPr>
              <a:t>का उल्लंघन करते हुए किसी भी गतिविधि में शामिल नहीं होना चाहिए।</a:t>
            </a:r>
          </a:p>
          <a:p>
            <a:pPr algn="just"/>
            <a:r>
              <a:rPr lang="hi-IN" altLang="en-US" sz="1600" dirty="0">
                <a:solidFill>
                  <a:schemeClr val="tx1"/>
                </a:solidFill>
              </a:rPr>
              <a:t>हमें अपने राष्ट्रीय स्वतंत्रता संग्राम के महान आदर्शों को संजोना और उनका पालन करना चाहिए।</a:t>
            </a:r>
          </a:p>
          <a:p>
            <a:pPr algn="just"/>
            <a:r>
              <a:rPr lang="hi-IN" altLang="en-US" sz="1600" dirty="0">
                <a:solidFill>
                  <a:schemeClr val="tx1"/>
                </a:solidFill>
              </a:rPr>
              <a:t>हमें भारत की संप्रभुता, एकता और अखंडता की रक्षा करनी चाहिए। अनुच्छेद 19 भी हमारी संप्रभुता की रक्षा के लिए मौलिक अधिकारों को प्रतिबंधित करता है। हमारे पास राज्य के ख़िलाफ़ अपराधों से संबंधित</a:t>
            </a:r>
            <a:r>
              <a:rPr lang="en-IN" altLang="hi-IN" sz="1600" dirty="0">
                <a:solidFill>
                  <a:schemeClr val="tx1"/>
                </a:solidFill>
              </a:rPr>
              <a:t> </a:t>
            </a:r>
            <a:r>
              <a:rPr lang="hi-IN" altLang="en-US" sz="1600" dirty="0">
                <a:solidFill>
                  <a:schemeClr val="tx1"/>
                </a:solidFill>
              </a:rPr>
              <a:t>भारतीय न्याय संहिता का पूरा अध्याय VI है</a:t>
            </a:r>
            <a:r>
              <a:rPr lang="en-US" altLang="en-US" sz="1600" dirty="0">
                <a:solidFill>
                  <a:schemeClr val="tx1"/>
                </a:solidFill>
              </a:rPr>
              <a:t> </a:t>
            </a:r>
            <a:r>
              <a:rPr lang="hi-IN" altLang="en-US" sz="1600" dirty="0">
                <a:solidFill>
                  <a:schemeClr val="tx1"/>
                </a:solidFill>
              </a:rPr>
              <a:t>(अध्याय VI</a:t>
            </a:r>
            <a:r>
              <a:rPr lang="hi-IN" altLang="en-US" sz="1600" dirty="0">
                <a:solidFill>
                  <a:schemeClr val="tx1"/>
                </a:solidFill>
                <a:sym typeface="+mn-ea"/>
              </a:rPr>
              <a:t>I</a:t>
            </a:r>
            <a:r>
              <a:rPr lang="en-US" altLang="en-US" sz="1600" dirty="0">
                <a:sym typeface="+mn-ea"/>
              </a:rPr>
              <a:t>,</a:t>
            </a:r>
            <a:r>
              <a:rPr lang="hi-IN" altLang="en-US" sz="1600" dirty="0">
                <a:solidFill>
                  <a:schemeClr val="tx1"/>
                </a:solidFill>
              </a:rPr>
              <a:t>बीएनएस-2023)</a:t>
            </a:r>
            <a:r>
              <a:rPr lang="en-US" altLang="en-US" sz="1600" dirty="0">
                <a:solidFill>
                  <a:schemeClr val="tx1"/>
                </a:solidFill>
              </a:rPr>
              <a:t> </a:t>
            </a:r>
            <a:r>
              <a:rPr lang="hi-IN" altLang="en-US" sz="1600" dirty="0">
                <a:solidFill>
                  <a:schemeClr val="tx1"/>
                </a:solidFill>
              </a:rPr>
              <a:t>ताकि भारत की संप्रभुता और अखंडता को कोई खतरा न हो।</a:t>
            </a:r>
          </a:p>
          <a:p>
            <a:pPr algn="just"/>
            <a:r>
              <a:rPr lang="en-US" sz="1600" dirty="0">
                <a:solidFill>
                  <a:schemeClr val="tx1"/>
                </a:solidFill>
              </a:rPr>
              <a:t> </a:t>
            </a:r>
            <a:r>
              <a:rPr lang="hi-IN" altLang="en-US" sz="1600" dirty="0">
                <a:solidFill>
                  <a:schemeClr val="tx1"/>
                </a:solidFill>
              </a:rPr>
              <a:t>हमारे क्षेत्रों की रक्षा का कर्तव्य मुख्य रूप से हमारी सेनाओं का है लेकिन यदि आवश्यक हो तो हमें भी तैयार रहने की आवश्यकता है।</a:t>
            </a:r>
          </a:p>
          <a:p>
            <a:pPr algn="just"/>
            <a:r>
              <a:rPr lang="hi-IN" altLang="en-US" sz="1600" dirty="0">
                <a:solidFill>
                  <a:schemeClr val="tx1"/>
                </a:solidFill>
              </a:rPr>
              <a:t>हमारी सांस्कृतिक विरासत सबसे महान और सबसे समृद्ध है। हमें अपनी मिली-जुली संस्कृति की समृद्ध विरासत को महत्व देना चाहिए और उसका संरक्षण करना चाहिए।</a:t>
            </a:r>
          </a:p>
        </p:txBody>
      </p:sp>
      <p:sp>
        <p:nvSpPr>
          <p:cNvPr id="6" name="TextBox 4"/>
          <p:cNvSpPr txBox="1"/>
          <p:nvPr/>
        </p:nvSpPr>
        <p:spPr>
          <a:xfrm>
            <a:off x="683895" y="228600"/>
            <a:ext cx="7952105" cy="87566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altLang="en-IN" sz="3400" dirty="0">
                <a:sym typeface="+mn-ea"/>
              </a:rPr>
              <a:t>हमारे सबसे महत्वपूर्ण कर्तव्य क्या हैं?</a:t>
            </a:r>
            <a:endParaRPr lang="en-US" altLang="hi-IN" sz="3400" b="1" dirty="0">
              <a:solidFill>
                <a:prstClr val="black"/>
              </a:solidFill>
              <a:sym typeface="+mn-ea"/>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8864" y="1760725"/>
            <a:ext cx="8229600" cy="4525963"/>
          </a:xfrm>
        </p:spPr>
        <p:txBody>
          <a:bodyPr>
            <a:noAutofit/>
          </a:bodyPr>
          <a:lstStyle/>
          <a:p>
            <a:pPr algn="just"/>
            <a:r>
              <a:rPr lang="hi-IN" altLang="en-US" sz="1900" dirty="0">
                <a:solidFill>
                  <a:schemeClr val="tx1"/>
                </a:solidFill>
              </a:rPr>
              <a:t>अधिकार और कर्तव्य आपस में जुड़े हुए हैं। कर्तव्य के बिना कोई अधिकार नहीं है। लेकिन मौलिक अधिकारों से सिर्फ इसलिए वंचित नहीं किया जा सकता है कि किसी नागरिक ने अपने मौलिक कर्तव्यों को पूरा नहीं किया है।</a:t>
            </a:r>
          </a:p>
          <a:p>
            <a:pPr algn="just"/>
            <a:r>
              <a:rPr lang="hi-IN" altLang="en-IN" sz="1900" dirty="0">
                <a:solidFill>
                  <a:schemeClr val="tx1"/>
                </a:solidFill>
              </a:rPr>
              <a:t>मौलिक अधिकारों के विपरीत और नीति निदेशक सिद्धांतों की तरह, मौलिक कर्तव्य गैर-न्यायाधीन हैं और मौलिक कर्तव्यों के संबंध में रिट क्षेत्राधिकार लागू नहीं किया जा सकता है।</a:t>
            </a:r>
          </a:p>
          <a:p>
            <a:pPr algn="just"/>
            <a:r>
              <a:rPr lang="hi-IN" altLang="en-US" sz="1900" dirty="0">
                <a:solidFill>
                  <a:schemeClr val="tx1"/>
                </a:solidFill>
              </a:rPr>
              <a:t>जावेद बनाम हरियाणा राज्य (2003) में, सर्वोच्च न्यायालय ने कहा कि मौलिक अधिकारों को मौलिक कर्तव्यों के साथ पढ़ा जाना है।</a:t>
            </a:r>
          </a:p>
          <a:p>
            <a:pPr algn="just"/>
            <a:r>
              <a:rPr lang="hi-IN" altLang="en-US" sz="1900" dirty="0">
                <a:solidFill>
                  <a:schemeClr val="tx1"/>
                </a:solidFill>
              </a:rPr>
              <a:t>एम्स छात्र संघ बनाम एम्स (2001) में, अनुच्छेद 51क में निहित मौलिक कर्तव्यों के महत्व के बारे में बोलते हुए, न्यायालय ने कहा कि मौलिक अधिकारों और मौलिक कर्तव्यों को समान महत्व दिया जाना चाहिए।</a:t>
            </a:r>
          </a:p>
          <a:p>
            <a:pPr algn="just"/>
            <a:r>
              <a:rPr lang="hi-IN" altLang="en-US" sz="1900" dirty="0">
                <a:solidFill>
                  <a:schemeClr val="tx1"/>
                </a:solidFill>
              </a:rPr>
              <a:t>मौलिक कर्तव्यों को कानून या आपराधिक प्रतिबंधों से लागू करवाने के बजाय नागरिकों की स्वप्रेरणा की आवश्यकता होती है।</a:t>
            </a:r>
          </a:p>
          <a:p>
            <a:pPr algn="just"/>
            <a:r>
              <a:rPr lang="hi-IN" altLang="en-US" sz="1900" dirty="0">
                <a:solidFill>
                  <a:schemeClr val="tx1"/>
                </a:solidFill>
              </a:rPr>
              <a:t>मौलिक कर्तव्य प्रत्येक भारतीय के स्वभाव और चरित्र का अभिन्न अंग होना चाहिए।</a:t>
            </a:r>
          </a:p>
        </p:txBody>
      </p:sp>
      <p:sp>
        <p:nvSpPr>
          <p:cNvPr id="6" name="TextBox 4"/>
          <p:cNvSpPr txBox="1"/>
          <p:nvPr/>
        </p:nvSpPr>
        <p:spPr>
          <a:xfrm>
            <a:off x="796359" y="100200"/>
            <a:ext cx="7952105" cy="166052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altLang="en-IN" sz="3400" dirty="0">
                <a:sym typeface="+mn-ea"/>
              </a:rPr>
              <a:t>मौलिक अधिकारों और मौलिक कर्तव्यों के बीच क्या संबंध है?</a:t>
            </a:r>
            <a:endParaRPr lang="en-US" altLang="hi-IN" sz="3400" b="1" dirty="0">
              <a:solidFill>
                <a:prstClr val="black"/>
              </a:solidFill>
              <a:sym typeface="+mn-ea"/>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360" y="2060575"/>
            <a:ext cx="8229600" cy="4525963"/>
          </a:xfrm>
        </p:spPr>
        <p:txBody>
          <a:bodyPr>
            <a:noAutofit/>
          </a:bodyPr>
          <a:lstStyle/>
          <a:p>
            <a:pPr algn="just"/>
            <a:r>
              <a:rPr lang="hi-IN" altLang="en-US" sz="2000" dirty="0">
                <a:solidFill>
                  <a:schemeClr val="tx1"/>
                </a:solidFill>
              </a:rPr>
              <a:t>मोहन कुमार सिंघानिया बनाम भारत संघ (1991) में, अखिल भारतीय सेवाओं के सेवा नियमों में संशोधन की संवैधानिकता को बनाए रखने के लिए, सर्वोच्च न्यायालय ने अनुच्छेद 51ए(</a:t>
            </a:r>
            <a:r>
              <a:rPr lang="hi-IN" sz="2000" dirty="0">
                <a:solidFill>
                  <a:schemeClr val="tx1"/>
                </a:solidFill>
              </a:rPr>
              <a:t>जे</a:t>
            </a:r>
            <a:r>
              <a:rPr lang="hi-IN" altLang="en-US" sz="2000" dirty="0">
                <a:solidFill>
                  <a:schemeClr val="tx1"/>
                </a:solidFill>
              </a:rPr>
              <a:t>) का सहारा लिया। </a:t>
            </a:r>
          </a:p>
          <a:p>
            <a:pPr algn="just"/>
            <a:r>
              <a:rPr lang="hi-IN" altLang="en-US" sz="2000" dirty="0">
                <a:solidFill>
                  <a:schemeClr val="tx1"/>
                </a:solidFill>
              </a:rPr>
              <a:t>इसके अलावा, वेल्लोर नागरिक कल्याण फोरम बनाम भारत संघ और बड़खल और सूरजकुंड झील मामले (1996) में, सुप्रीम कोर्ट ने 'एहतियाती सिद्धांत', 'प्रदूषक भुगतान' सिद्धांत को 'टिकाऊ विकास' की आवश्यक विशेषताओं के रूप में मान्यता दी और  अनुच्छेद 21 और 51ए(जी) के मद्देनज़र देश के पर्यावरण कानून </a:t>
            </a:r>
            <a:r>
              <a:rPr lang="hi-IN" altLang="en-US" sz="2000" dirty="0">
                <a:solidFill>
                  <a:schemeClr val="tx1"/>
                </a:solidFill>
                <a:sym typeface="+mn-ea"/>
              </a:rPr>
              <a:t>का हिस्सा माना है।</a:t>
            </a:r>
            <a:endParaRPr lang="hi-IN" altLang="en-US" sz="2000" dirty="0">
              <a:solidFill>
                <a:schemeClr val="tx1"/>
              </a:solidFill>
            </a:endParaRPr>
          </a:p>
          <a:p>
            <a:pPr algn="just"/>
            <a:r>
              <a:rPr lang="hi-IN" altLang="en-US" sz="2000" dirty="0">
                <a:solidFill>
                  <a:schemeClr val="tx1"/>
                </a:solidFill>
              </a:rPr>
              <a:t>ऐसे कई मामले हैं, जिनमें सुप्रीम कोर्ट ने कानून के शासन के रूप में मौलिक कर्तव्यों के महत्व को माना है।</a:t>
            </a:r>
          </a:p>
          <a:p>
            <a:pPr algn="just"/>
            <a:r>
              <a:rPr lang="hi-IN" altLang="en-US" sz="2000" dirty="0">
                <a:solidFill>
                  <a:schemeClr val="tx1"/>
                </a:solidFill>
              </a:rPr>
              <a:t>शीर्ष अदालत ने माना कि मौलिक कर्तव्य, हालाँकि अदालत की रिट से लागू नहीं किये जा सकते हैं, फिर भी संवैधानिक और कानूनी मुद्दों की व्याख्या और समाधान के लिए मूल्यवान मार्गदर्शन और सहायता प्रदान करते हैं।</a:t>
            </a:r>
          </a:p>
        </p:txBody>
      </p:sp>
      <p:sp>
        <p:nvSpPr>
          <p:cNvPr id="6" name="TextBox 4"/>
          <p:cNvSpPr txBox="1"/>
          <p:nvPr/>
        </p:nvSpPr>
        <p:spPr>
          <a:xfrm>
            <a:off x="683895" y="228600"/>
            <a:ext cx="7952105" cy="166052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altLang="en-US" sz="3400" dirty="0">
                <a:sym typeface="+mn-ea"/>
              </a:rPr>
              <a:t>सुप्रीम कोर्ट ने मौलिक कर्तव्यों का उपयोग कैसे किया है?</a:t>
            </a:r>
            <a:endParaRPr lang="en-US" altLang="hi-IN" sz="3400" b="1" dirty="0">
              <a:solidFill>
                <a:prstClr val="black"/>
              </a:solidFill>
              <a:sym typeface="+mn-ea"/>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44824"/>
            <a:ext cx="8229600" cy="4525963"/>
          </a:xfrm>
        </p:spPr>
        <p:txBody>
          <a:bodyPr>
            <a:noAutofit/>
          </a:bodyPr>
          <a:lstStyle/>
          <a:p>
            <a:pPr marL="0" indent="0" algn="just">
              <a:buNone/>
            </a:pPr>
            <a:r>
              <a:rPr lang="hi-IN" altLang="en-US" sz="1800" dirty="0">
                <a:solidFill>
                  <a:schemeClr val="tx1"/>
                </a:solidFill>
              </a:rPr>
              <a:t>मौलिक कर्तव्य अधिनियमन से पहले विभिन्न कानूनों में पहले से थे, जैसे:</a:t>
            </a:r>
            <a:r>
              <a:rPr lang="en-IN" altLang="hi-IN" sz="1800" dirty="0">
                <a:solidFill>
                  <a:schemeClr val="tx1"/>
                </a:solidFill>
                <a:highlight>
                  <a:srgbClr val="FFFF00"/>
                </a:highlight>
              </a:rPr>
              <a:t> </a:t>
            </a:r>
            <a:endParaRPr lang="hi-IN" altLang="en-US" sz="1800" dirty="0">
              <a:solidFill>
                <a:schemeClr val="tx1"/>
              </a:solidFill>
              <a:highlight>
                <a:srgbClr val="FFFF00"/>
              </a:highlight>
            </a:endParaRPr>
          </a:p>
          <a:p>
            <a:pPr lvl="1" algn="just">
              <a:buFont typeface="Arial" panose="020B0604020202020204" pitchFamily="34" charset="0"/>
              <a:buChar char="•"/>
            </a:pPr>
            <a:r>
              <a:rPr lang="hi-IN" altLang="en-US" sz="1800" dirty="0">
                <a:solidFill>
                  <a:schemeClr val="tx1"/>
                </a:solidFill>
              </a:rPr>
              <a:t>राष्ट्रीय सम्मान</a:t>
            </a:r>
            <a:r>
              <a:rPr lang="en-US" altLang="hi-IN" sz="1800" dirty="0">
                <a:solidFill>
                  <a:schemeClr val="tx1"/>
                </a:solidFill>
              </a:rPr>
              <a:t> </a:t>
            </a:r>
            <a:r>
              <a:rPr lang="hi-IN" altLang="en-US" sz="1800" dirty="0">
                <a:sym typeface="+mn-ea"/>
              </a:rPr>
              <a:t>का</a:t>
            </a:r>
            <a:r>
              <a:rPr lang="hi-IN" altLang="en-US" sz="1800" dirty="0">
                <a:solidFill>
                  <a:schemeClr val="tx1"/>
                </a:solidFill>
              </a:rPr>
              <a:t> अपमान रोकथाम अधिनियम, 1971</a:t>
            </a:r>
            <a:r>
              <a:rPr lang="en-IN" altLang="en-US" sz="1800" dirty="0">
                <a:solidFill>
                  <a:schemeClr val="tx1"/>
                </a:solidFill>
              </a:rPr>
              <a:t> (National Honour Act), 1971 </a:t>
            </a:r>
            <a:endParaRPr lang="hi-IN" altLang="en-US" sz="1800" dirty="0">
              <a:solidFill>
                <a:schemeClr val="tx1"/>
              </a:solidFill>
            </a:endParaRPr>
          </a:p>
          <a:p>
            <a:pPr lvl="1" algn="just">
              <a:buFont typeface="Arial" panose="020B0604020202020204" pitchFamily="34" charset="0"/>
              <a:buChar char="•"/>
            </a:pPr>
            <a:r>
              <a:rPr lang="hi-IN" altLang="en-US" sz="1800" dirty="0">
                <a:solidFill>
                  <a:schemeClr val="tx1"/>
                </a:solidFill>
              </a:rPr>
              <a:t>नागरिक अधिकार संरक्षण अधिनियम, </a:t>
            </a:r>
            <a:r>
              <a:rPr lang="en-IN" altLang="en-US" sz="1800" dirty="0">
                <a:solidFill>
                  <a:schemeClr val="tx1"/>
                </a:solidFill>
              </a:rPr>
              <a:t>(Protection of Civil Rights Act)</a:t>
            </a:r>
            <a:r>
              <a:rPr lang="hi-IN" altLang="en-US" sz="1800" dirty="0">
                <a:solidFill>
                  <a:schemeClr val="tx1"/>
                </a:solidFill>
              </a:rPr>
              <a:t> 1955</a:t>
            </a:r>
          </a:p>
          <a:p>
            <a:pPr lvl="1" algn="just">
              <a:buFont typeface="Arial" panose="020B0604020202020204" pitchFamily="34" charset="0"/>
              <a:buChar char="•"/>
            </a:pPr>
            <a:r>
              <a:rPr lang="hi-IN" altLang="en-US" sz="1800" dirty="0">
                <a:solidFill>
                  <a:schemeClr val="tx1"/>
                </a:solidFill>
              </a:rPr>
              <a:t>गैरकानूनी गतिविधि (रोकथाम) अधिनियम, </a:t>
            </a:r>
            <a:r>
              <a:rPr lang="en-IN" altLang="en-US" sz="1800" dirty="0">
                <a:solidFill>
                  <a:schemeClr val="tx1"/>
                </a:solidFill>
              </a:rPr>
              <a:t>(Unlawful Activity Act) </a:t>
            </a:r>
            <a:r>
              <a:rPr lang="hi-IN" altLang="en-US" sz="1800" dirty="0">
                <a:solidFill>
                  <a:schemeClr val="tx1"/>
                </a:solidFill>
              </a:rPr>
              <a:t>1967</a:t>
            </a:r>
          </a:p>
          <a:p>
            <a:pPr lvl="1" algn="just">
              <a:buFont typeface="Arial" panose="020B0604020202020204" pitchFamily="34" charset="0"/>
              <a:buChar char="•"/>
            </a:pPr>
            <a:r>
              <a:rPr lang="hi-IN" altLang="en-US" sz="1800" dirty="0">
                <a:sym typeface="+mn-ea"/>
              </a:rPr>
              <a:t>जन</a:t>
            </a:r>
            <a:r>
              <a:rPr lang="en-US" altLang="hi-IN" sz="1800" dirty="0">
                <a:sym typeface="+mn-ea"/>
              </a:rPr>
              <a:t> </a:t>
            </a:r>
            <a:r>
              <a:rPr lang="hi-IN" altLang="en-US" sz="1800" dirty="0">
                <a:solidFill>
                  <a:schemeClr val="tx1"/>
                </a:solidFill>
              </a:rPr>
              <a:t>प्रतिनिधित्व अधिनियम, </a:t>
            </a:r>
            <a:r>
              <a:rPr lang="en-IN" altLang="en-US" sz="1800" dirty="0">
                <a:solidFill>
                  <a:schemeClr val="tx1"/>
                </a:solidFill>
              </a:rPr>
              <a:t>(Representation of People’s  Act)</a:t>
            </a:r>
            <a:r>
              <a:rPr lang="hi-IN" altLang="en-US" sz="1800" dirty="0">
                <a:solidFill>
                  <a:schemeClr val="tx1"/>
                </a:solidFill>
              </a:rPr>
              <a:t> 1951</a:t>
            </a:r>
          </a:p>
          <a:p>
            <a:pPr lvl="1" algn="just">
              <a:buFont typeface="Arial" panose="020B0604020202020204" pitchFamily="34" charset="0"/>
              <a:buChar char="•"/>
            </a:pPr>
            <a:r>
              <a:rPr lang="hi-IN" altLang="en-US" sz="1800" dirty="0">
                <a:solidFill>
                  <a:schemeClr val="tx1"/>
                </a:solidFill>
              </a:rPr>
              <a:t>पर्यावरण (संरक्षण) अधिनियम, </a:t>
            </a:r>
            <a:r>
              <a:rPr lang="en-IN" altLang="en-US" sz="1800" dirty="0">
                <a:solidFill>
                  <a:schemeClr val="tx1"/>
                </a:solidFill>
              </a:rPr>
              <a:t>(Environment Protection Act)</a:t>
            </a:r>
            <a:r>
              <a:rPr lang="hi-IN" altLang="en-US" sz="1800" dirty="0">
                <a:solidFill>
                  <a:schemeClr val="tx1"/>
                </a:solidFill>
              </a:rPr>
              <a:t> 1986</a:t>
            </a:r>
          </a:p>
          <a:p>
            <a:pPr lvl="1" algn="just">
              <a:buFont typeface="Arial" panose="020B0604020202020204" pitchFamily="34" charset="0"/>
              <a:buChar char="•"/>
            </a:pPr>
            <a:r>
              <a:rPr lang="hi-IN" altLang="en-US" sz="1800" dirty="0">
                <a:solidFill>
                  <a:schemeClr val="tx1"/>
                </a:solidFill>
              </a:rPr>
              <a:t>वन (संरक्षण) अधिनियम, </a:t>
            </a:r>
            <a:r>
              <a:rPr lang="en-IN" altLang="en-US" sz="1800" dirty="0">
                <a:solidFill>
                  <a:schemeClr val="tx1"/>
                </a:solidFill>
              </a:rPr>
              <a:t>(Conservation of Forest Act)</a:t>
            </a:r>
            <a:r>
              <a:rPr lang="hi-IN" altLang="en-US" sz="1800" dirty="0">
                <a:solidFill>
                  <a:schemeClr val="tx1"/>
                </a:solidFill>
              </a:rPr>
              <a:t> 1980</a:t>
            </a:r>
            <a:r>
              <a:rPr lang="en-IN" altLang="en-US" sz="1800" dirty="0">
                <a:solidFill>
                  <a:schemeClr val="tx1"/>
                </a:solidFill>
              </a:rPr>
              <a:t> </a:t>
            </a:r>
            <a:endParaRPr lang="hi-IN" altLang="en-US" sz="1800" dirty="0">
              <a:solidFill>
                <a:schemeClr val="tx1"/>
              </a:solidFill>
            </a:endParaRPr>
          </a:p>
          <a:p>
            <a:pPr lvl="1" algn="just">
              <a:buFont typeface="Arial" panose="020B0604020202020204" pitchFamily="34" charset="0"/>
              <a:buChar char="•"/>
            </a:pPr>
            <a:r>
              <a:rPr lang="hi-IN" altLang="en-US" sz="1800" dirty="0">
                <a:solidFill>
                  <a:schemeClr val="tx1"/>
                </a:solidFill>
              </a:rPr>
              <a:t>वन्यजीव (संरक्षण) अधिनियम,</a:t>
            </a:r>
            <a:r>
              <a:rPr lang="en-IN" altLang="en-US" sz="1800" dirty="0">
                <a:solidFill>
                  <a:schemeClr val="tx1"/>
                </a:solidFill>
              </a:rPr>
              <a:t> (Wildlife Protection Act)</a:t>
            </a:r>
            <a:r>
              <a:rPr lang="hi-IN" altLang="en-US" sz="1800" dirty="0">
                <a:solidFill>
                  <a:schemeClr val="tx1"/>
                </a:solidFill>
              </a:rPr>
              <a:t>,</a:t>
            </a:r>
            <a:r>
              <a:rPr lang="en-IN" altLang="en-US" sz="1800" dirty="0">
                <a:solidFill>
                  <a:schemeClr val="tx1"/>
                </a:solidFill>
              </a:rPr>
              <a:t> 197</a:t>
            </a:r>
            <a:r>
              <a:rPr lang="en-US" altLang="en-IN" sz="1800" dirty="0">
                <a:solidFill>
                  <a:schemeClr val="tx1"/>
                </a:solidFill>
              </a:rPr>
              <a:t>1</a:t>
            </a:r>
            <a:endParaRPr lang="hi-IN" altLang="en-US" sz="1800" dirty="0">
              <a:solidFill>
                <a:schemeClr val="tx1"/>
              </a:solidFill>
            </a:endParaRPr>
          </a:p>
          <a:p>
            <a:pPr lvl="1" algn="just">
              <a:buFont typeface="Arial" panose="020B0604020202020204" pitchFamily="34" charset="0"/>
              <a:buChar char="•"/>
            </a:pPr>
            <a:r>
              <a:rPr lang="hi-IN" altLang="en-US" sz="1800" dirty="0">
                <a:solidFill>
                  <a:schemeClr val="tx1"/>
                </a:solidFill>
              </a:rPr>
              <a:t>शिक्षा का अधिकार अधिनियम, </a:t>
            </a:r>
            <a:r>
              <a:rPr lang="en-IN" altLang="en-US" sz="1800" dirty="0">
                <a:solidFill>
                  <a:schemeClr val="tx1"/>
                </a:solidFill>
              </a:rPr>
              <a:t>(Right to Education Act) </a:t>
            </a:r>
            <a:r>
              <a:rPr lang="hi-IN" altLang="en-US" sz="1800" dirty="0">
                <a:solidFill>
                  <a:schemeClr val="tx1"/>
                </a:solidFill>
              </a:rPr>
              <a:t>2009 </a:t>
            </a:r>
          </a:p>
          <a:p>
            <a:pPr lvl="1" algn="just">
              <a:buFont typeface="Arial" panose="020B0604020202020204" pitchFamily="34" charset="0"/>
              <a:buChar char="•"/>
            </a:pPr>
            <a:r>
              <a:rPr lang="hi-IN" altLang="en-US" sz="1800" dirty="0">
                <a:solidFill>
                  <a:schemeClr val="tx1"/>
                </a:solidFill>
              </a:rPr>
              <a:t>अपराधिक कानून संशोधन अधिनियम, </a:t>
            </a:r>
            <a:r>
              <a:rPr lang="en-IN" altLang="en-US" sz="1800" dirty="0">
                <a:solidFill>
                  <a:schemeClr val="tx1"/>
                </a:solidFill>
              </a:rPr>
              <a:t>(Criminal Law Amendment Act)</a:t>
            </a:r>
            <a:r>
              <a:rPr lang="hi-IN" altLang="en-US" sz="1800" dirty="0">
                <a:solidFill>
                  <a:schemeClr val="tx1"/>
                </a:solidFill>
              </a:rPr>
              <a:t> 2013, (निर्भया अधिनियम)</a:t>
            </a:r>
            <a:r>
              <a:rPr lang="en-IN" altLang="en-US" sz="1800" dirty="0">
                <a:solidFill>
                  <a:schemeClr val="tx1"/>
                </a:solidFill>
              </a:rPr>
              <a:t> </a:t>
            </a:r>
            <a:endParaRPr lang="hi-IN" altLang="en-US" sz="1800" dirty="0">
              <a:solidFill>
                <a:schemeClr val="tx1"/>
              </a:solidFill>
            </a:endParaRPr>
          </a:p>
          <a:p>
            <a:pPr lvl="1" algn="just">
              <a:buFont typeface="Arial" panose="020B0604020202020204" pitchFamily="34" charset="0"/>
              <a:buChar char="•"/>
            </a:pPr>
            <a:r>
              <a:rPr lang="hi-IN" altLang="en-US" sz="1800" dirty="0">
                <a:solidFill>
                  <a:schemeClr val="tx1"/>
                </a:solidFill>
              </a:rPr>
              <a:t>हरियाणा लोक व्यवस्था की गड़बड़ी के दौरान संपत्ति के नुकसान की वसूली, 2021 </a:t>
            </a:r>
          </a:p>
          <a:p>
            <a:pPr algn="just">
              <a:buFont typeface="Arial" panose="020B0604020202020204" pitchFamily="34" charset="0"/>
              <a:buChar char="•"/>
            </a:pPr>
            <a:r>
              <a:rPr lang="hi-IN" altLang="en-US" sz="1800" dirty="0">
                <a:solidFill>
                  <a:schemeClr val="tx1"/>
                </a:solidFill>
              </a:rPr>
              <a:t>ये कानून अप्रत्यक्ष रूप से मौलिक कर्तव्यों के उल्लंघन के लिए दायित्व, शास्ति और दंड लगाते हैं।</a:t>
            </a:r>
          </a:p>
        </p:txBody>
      </p:sp>
      <p:sp>
        <p:nvSpPr>
          <p:cNvPr id="6" name="TextBox 4"/>
          <p:cNvSpPr txBox="1"/>
          <p:nvPr/>
        </p:nvSpPr>
        <p:spPr>
          <a:xfrm>
            <a:off x="652343" y="116632"/>
            <a:ext cx="7952105" cy="166052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altLang="en-US" sz="3400" dirty="0">
                <a:sym typeface="+mn-ea"/>
              </a:rPr>
              <a:t>क्या मौलिक कर्तव्यों को लागू करवाने वाले कोई कानून हैं?</a:t>
            </a:r>
            <a:endParaRPr lang="en-US" altLang="hi-IN" sz="3400" b="1" dirty="0">
              <a:solidFill>
                <a:prstClr val="black"/>
              </a:solidFill>
              <a:sym typeface="+mn-ea"/>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6400" y="1844824"/>
            <a:ext cx="8229600" cy="4525963"/>
          </a:xfrm>
        </p:spPr>
        <p:txBody>
          <a:bodyPr>
            <a:noAutofit/>
          </a:bodyPr>
          <a:lstStyle/>
          <a:p>
            <a:pPr algn="just"/>
            <a:r>
              <a:rPr lang="hi-IN" altLang="en-US" sz="1950" dirty="0">
                <a:solidFill>
                  <a:schemeClr val="tx1"/>
                </a:solidFill>
              </a:rPr>
              <a:t>जस्टिस वर्मा समिति की रिपोर्ट (1999): नागरिकता एक गंभीर कर्तव्य है जिसे प्रत्येक व्यक्ति को पूरी लगन और समर्पण के साथ निभाना चाहिए। सामाजिक, आर्थिक और राजनीतिक ताकतों का वर्तमान अनुमान एक ऐसे आंदोलन की माँग करता है जो जनता की कल्पना को पकड़ ले और नागरिकों की सभी श्रेणियों को अपने कर्तव्यों का पालन करने और अपने अधिकारों का प्रयोग करने के लिए संविधान के प्रावधानों का पालन करने के लिए प्रेरित करे।</a:t>
            </a:r>
          </a:p>
          <a:p>
            <a:pPr algn="just"/>
            <a:r>
              <a:rPr lang="hi-IN" altLang="en-US" sz="1950" dirty="0">
                <a:solidFill>
                  <a:schemeClr val="tx1"/>
                </a:solidFill>
              </a:rPr>
              <a:t>3 जनवरी को मौलिक कर्तव्य दिवस के रूप में मनाया जाएगा तथा इसकी वकालत और संवेदीकरण कार्यक्रमों का आयोजन किया जाएगा।</a:t>
            </a:r>
          </a:p>
          <a:p>
            <a:pPr algn="just"/>
            <a:r>
              <a:rPr lang="hi-IN" altLang="en-US" sz="1950" dirty="0">
                <a:solidFill>
                  <a:schemeClr val="tx1"/>
                </a:solidFill>
              </a:rPr>
              <a:t>भारत के संविधान की प्रस्तावना और मौलिक कर्तव्यों का अनुच्छेद 51क को सभी सरकारी प्रकाशनों, डायरी, कैलेंडर और सार्वजनिक स्थानों पर उचित रूप से प्रदर्शित किया जाना चाहिए ताकि वे हमेशा नागरिकों के ध्यान में रहें।</a:t>
            </a:r>
          </a:p>
          <a:p>
            <a:pPr algn="just"/>
            <a:r>
              <a:rPr lang="hi-IN" altLang="en-US" sz="1950" dirty="0">
                <a:solidFill>
                  <a:schemeClr val="tx1"/>
                </a:solidFill>
              </a:rPr>
              <a:t>न्यायमूर्ति वेंकटचलैया आयोग (2002) ने बाद में सिफारिश की: केंद्र और राज्य सरकारों का पहला आवश्यकऔर सबसे महत्वपूर्ण कदम लोगों को संवेदनशील बनाना तथा नागरिकों के बीच मौलिक कर्तव्यों के प्रावधानों के बारे में सामान्य जागरूकता पैदा करना है।</a:t>
            </a:r>
          </a:p>
        </p:txBody>
      </p:sp>
      <p:sp>
        <p:nvSpPr>
          <p:cNvPr id="6" name="TextBox 4"/>
          <p:cNvSpPr txBox="1"/>
          <p:nvPr/>
        </p:nvSpPr>
        <p:spPr>
          <a:xfrm>
            <a:off x="683895" y="116632"/>
            <a:ext cx="7952105" cy="166052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altLang="en-US" sz="3400" b="1" dirty="0">
                <a:sym typeface="+mn-ea"/>
              </a:rPr>
              <a:t>मौलिक कर्तव्यों के संबंध में क्या सिफारिशें की गई हैं?</a:t>
            </a:r>
            <a:endParaRPr lang="en-US" altLang="hi-IN" sz="3400" b="1" dirty="0">
              <a:solidFill>
                <a:prstClr val="black"/>
              </a:solidFill>
              <a:sym typeface="+mn-ea"/>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05" y="1700530"/>
            <a:ext cx="8229600" cy="4525963"/>
          </a:xfrm>
        </p:spPr>
        <p:txBody>
          <a:bodyPr>
            <a:normAutofit/>
          </a:bodyPr>
          <a:lstStyle/>
          <a:p>
            <a:pPr algn="just"/>
            <a:r>
              <a:rPr lang="en-US" dirty="0"/>
              <a:t> </a:t>
            </a:r>
            <a:r>
              <a:rPr lang="hi-IN" altLang="en-US" dirty="0"/>
              <a:t>मौलिक अधिकार </a:t>
            </a:r>
            <a:r>
              <a:rPr lang="hi-IN" altLang="en-US"/>
              <a:t>न्यायाधीन हैं; </a:t>
            </a:r>
            <a:r>
              <a:rPr lang="hi-IN" altLang="en-US" dirty="0"/>
              <a:t>नीति निदेशक सिद्धांत और मौलिक कर्तव्य नहीं हैं।</a:t>
            </a:r>
          </a:p>
          <a:p>
            <a:pPr algn="just"/>
            <a:r>
              <a:rPr lang="hi-IN" altLang="en-US" dirty="0"/>
              <a:t>सभी </a:t>
            </a:r>
            <a:r>
              <a:rPr lang="hi-IN" altLang="en-US" dirty="0">
                <a:sym typeface="+mn-ea"/>
              </a:rPr>
              <a:t>नीति निदेशक </a:t>
            </a:r>
            <a:r>
              <a:rPr lang="hi-IN" altLang="en-US" dirty="0"/>
              <a:t>सिद्धांत अनुच्छेद 14 और 19 के मौलिक अधिकारों पर हावी हैं।</a:t>
            </a:r>
          </a:p>
          <a:p>
            <a:pPr algn="just"/>
            <a:r>
              <a:rPr lang="hi-IN" altLang="en-US" dirty="0"/>
              <a:t>मौलिक कर्तव्यों को अब मौलिक अधिकारों के समान महत्व दिया जाता है।</a:t>
            </a:r>
          </a:p>
          <a:p>
            <a:pPr marL="0" indent="0" algn="just">
              <a:buNone/>
            </a:pPr>
            <a:r>
              <a:rPr lang="hi-IN" altLang="en-US" dirty="0"/>
              <a:t>आगे: हम संघीय कार्यपालिका पर चर्चा करेंगे।</a:t>
            </a:r>
          </a:p>
          <a:p>
            <a:pPr marL="0" indent="0" algn="just">
              <a:buNone/>
            </a:pPr>
            <a:r>
              <a:rPr lang="hi-IN" altLang="en-US" dirty="0"/>
              <a:t>धन्यवाद।</a:t>
            </a:r>
          </a:p>
          <a:p>
            <a:pPr marL="0" indent="0" algn="just">
              <a:buNone/>
            </a:pPr>
            <a:endParaRPr lang="en-US" dirty="0"/>
          </a:p>
          <a:p>
            <a:pPr algn="just"/>
            <a:endParaRPr lang="en-IN" dirty="0"/>
          </a:p>
        </p:txBody>
      </p:sp>
      <p:sp>
        <p:nvSpPr>
          <p:cNvPr id="6" name="TextBox 4"/>
          <p:cNvSpPr txBox="1"/>
          <p:nvPr/>
        </p:nvSpPr>
        <p:spPr>
          <a:xfrm>
            <a:off x="683895" y="228600"/>
            <a:ext cx="7952105" cy="87566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altLang="en-US" sz="3400" dirty="0">
                <a:sym typeface="+mn-ea"/>
              </a:rPr>
              <a:t>आज हमने क्या सीखा?</a:t>
            </a:r>
            <a:endParaRPr lang="en-US" altLang="hi-IN" sz="3400" b="1" dirty="0">
              <a:solidFill>
                <a:prstClr val="black"/>
              </a:solidFill>
              <a:sym typeface="+mn-ea"/>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276872"/>
            <a:ext cx="8229600" cy="1143000"/>
          </a:xfrm>
        </p:spPr>
        <p:txBody>
          <a:bodyPr/>
          <a:lstStyle/>
          <a:p>
            <a:r>
              <a:rPr lang="en-IN" b="1" dirty="0"/>
              <a:t>Disclaimer</a:t>
            </a:r>
            <a:endParaRPr lang="en-IN" dirty="0"/>
          </a:p>
        </p:txBody>
      </p:sp>
      <p:sp>
        <p:nvSpPr>
          <p:cNvPr id="3" name="Content Placeholder 2"/>
          <p:cNvSpPr>
            <a:spLocks noGrp="1"/>
          </p:cNvSpPr>
          <p:nvPr>
            <p:ph idx="1"/>
          </p:nvPr>
        </p:nvSpPr>
        <p:spPr>
          <a:xfrm>
            <a:off x="467544" y="2636912"/>
            <a:ext cx="8229600" cy="4525963"/>
          </a:xfrm>
        </p:spPr>
        <p:txBody>
          <a:bodyPr/>
          <a:lstStyle/>
          <a:p>
            <a:pPr marL="0" indent="0" algn="ctr">
              <a:buNone/>
            </a:pPr>
            <a:endParaRPr lang="hi-IN" altLang="en-US" dirty="0"/>
          </a:p>
          <a:p>
            <a:pPr marL="0" indent="0" algn="ctr">
              <a:buNone/>
            </a:pPr>
            <a:r>
              <a:rPr lang="hi-IN" altLang="en-US" dirty="0"/>
              <a:t>अस्वीकरण </a:t>
            </a:r>
          </a:p>
          <a:p>
            <a:pPr marL="0" indent="0" algn="ctr">
              <a:buNone/>
            </a:pPr>
            <a:endParaRPr lang="hi-IN" altLang="en-US" sz="2000" dirty="0"/>
          </a:p>
          <a:p>
            <a:pPr marL="0" indent="0" algn="ctr">
              <a:buNone/>
            </a:pPr>
            <a:r>
              <a:rPr lang="hi-IN" altLang="en-IN" sz="2000" dirty="0"/>
              <a:t> व्याख्यान में वक्ता द्वारा व्यक्त किये गये विचार उनके निजी विचार हैं।</a:t>
            </a:r>
          </a:p>
          <a:p>
            <a:pPr marL="0" indent="0">
              <a:buNone/>
            </a:pPr>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03437"/>
            <a:ext cx="8229600" cy="4525963"/>
          </a:xfrm>
        </p:spPr>
        <p:txBody>
          <a:bodyPr>
            <a:normAutofit lnSpcReduction="10000"/>
          </a:bodyPr>
          <a:lstStyle/>
          <a:p>
            <a:pPr algn="just"/>
            <a:r>
              <a:rPr lang="hi-IN" altLang="en-US" sz="2500" dirty="0">
                <a:solidFill>
                  <a:schemeClr val="tx1"/>
                </a:solidFill>
              </a:rPr>
              <a:t>हमने पिछले व्याख्यान में चर्चा की थी कि मौलिक अधिकार सिविल और राजनीतिक अधिकार हैं और निर्देशक सिद्धांत सामाजिक-आर्थिक और सांस्कृतिक अधिकार हैं।</a:t>
            </a:r>
          </a:p>
          <a:p>
            <a:pPr algn="just"/>
            <a:r>
              <a:rPr lang="hi-IN" altLang="en-US" sz="2500" dirty="0">
                <a:solidFill>
                  <a:schemeClr val="tx1"/>
                </a:solidFill>
              </a:rPr>
              <a:t>मौलिक अधिकारों को न्यायालय में चुनौती दी जा सकती है, नीति निदेशक तत्वों को </a:t>
            </a:r>
            <a:r>
              <a:rPr lang="hi-IN" altLang="en-US" sz="2500" dirty="0">
                <a:solidFill>
                  <a:schemeClr val="tx1"/>
                </a:solidFill>
                <a:sym typeface="+mn-ea"/>
              </a:rPr>
              <a:t>न्यायालय में चुनौती </a:t>
            </a:r>
            <a:r>
              <a:rPr lang="hi-IN" altLang="en-US" sz="2500" dirty="0">
                <a:solidFill>
                  <a:schemeClr val="tx1"/>
                </a:solidFill>
              </a:rPr>
              <a:t>नहीं दी </a:t>
            </a:r>
            <a:r>
              <a:rPr lang="hi-IN" altLang="en-US" sz="2500" dirty="0">
                <a:solidFill>
                  <a:schemeClr val="tx1"/>
                </a:solidFill>
                <a:sym typeface="+mn-ea"/>
              </a:rPr>
              <a:t>जा सकती </a:t>
            </a:r>
            <a:r>
              <a:rPr lang="hi-IN" altLang="en-US" sz="2500" dirty="0">
                <a:solidFill>
                  <a:schemeClr val="tx1"/>
                </a:solidFill>
              </a:rPr>
              <a:t>है।</a:t>
            </a:r>
          </a:p>
          <a:p>
            <a:pPr algn="just"/>
            <a:r>
              <a:rPr lang="hi-IN" altLang="en-US" sz="2500" dirty="0">
                <a:solidFill>
                  <a:schemeClr val="tx1"/>
                </a:solidFill>
              </a:rPr>
              <a:t>मौलिक अधिकार राज्य की शक्तियों पर नकारात्मक नियंत्रण हैं, नीति निदेशक सिद्धांत राज्य के सकारात्मक दायित्व हैं।</a:t>
            </a:r>
          </a:p>
          <a:p>
            <a:pPr algn="just"/>
            <a:r>
              <a:rPr lang="hi-IN" altLang="en-US" sz="2500" dirty="0">
                <a:solidFill>
                  <a:schemeClr val="tx1"/>
                </a:solidFill>
              </a:rPr>
              <a:t>मौलिक अधिकार निश्चित भाषा </a:t>
            </a:r>
            <a:r>
              <a:rPr lang="en-IN" altLang="en-US" sz="2500" dirty="0">
                <a:solidFill>
                  <a:schemeClr val="tx1"/>
                </a:solidFill>
              </a:rPr>
              <a:t>(Definite Language) </a:t>
            </a:r>
            <a:r>
              <a:rPr lang="hi-IN" altLang="en-US" sz="2500" dirty="0">
                <a:solidFill>
                  <a:schemeClr val="tx1"/>
                </a:solidFill>
              </a:rPr>
              <a:t>का उपयोग करते हैं, नीति निदेशक सिद्धांतों को व्‍यापक रूप से व्यक्त</a:t>
            </a:r>
            <a:r>
              <a:rPr lang="en-IN" altLang="en-US" sz="2500" dirty="0">
                <a:solidFill>
                  <a:schemeClr val="tx1"/>
                </a:solidFill>
              </a:rPr>
              <a:t> (Broadly Expressed) </a:t>
            </a:r>
            <a:r>
              <a:rPr lang="hi-IN" altLang="en-US" sz="2500" dirty="0">
                <a:solidFill>
                  <a:schemeClr val="tx1"/>
                </a:solidFill>
              </a:rPr>
              <a:t>किया गया है।</a:t>
            </a:r>
          </a:p>
        </p:txBody>
      </p:sp>
      <p:sp>
        <p:nvSpPr>
          <p:cNvPr id="6" name="TextBox 4"/>
          <p:cNvSpPr txBox="1"/>
          <p:nvPr/>
        </p:nvSpPr>
        <p:spPr>
          <a:xfrm>
            <a:off x="683895" y="228600"/>
            <a:ext cx="7952105" cy="166052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altLang="en-US" sz="3400" dirty="0">
                <a:sym typeface="+mn-ea"/>
              </a:rPr>
              <a:t>मौलिक अधिकारों और नीति निदेशक सिद्धांतों के बीच क्या संबंध है?</a:t>
            </a:r>
            <a:endParaRPr lang="en-US" altLang="hi-IN" sz="3400" b="1" dirty="0">
              <a:solidFill>
                <a:prstClr val="black"/>
              </a:solidFill>
              <a:sym typeface="+mn-e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16832"/>
            <a:ext cx="8229600" cy="4525963"/>
          </a:xfrm>
        </p:spPr>
        <p:txBody>
          <a:bodyPr>
            <a:noAutofit/>
          </a:bodyPr>
          <a:lstStyle/>
          <a:p>
            <a:pPr algn="just"/>
            <a:r>
              <a:rPr lang="hi-IN" altLang="en-US" sz="1700" dirty="0">
                <a:solidFill>
                  <a:schemeClr val="tx1"/>
                </a:solidFill>
              </a:rPr>
              <a:t>दोराईराजन मामले (1951) में सर्वोच्च न्यायालय ने माना कि नीति निदेशक सिद्धांत मौलिक अधिकारों के अधीन हैं। आरक्षण नीतियों को बचाने और इस फैसले को पलटने के लिए पहला संवैधानिक संशोधन पारित करना पड़ा।</a:t>
            </a:r>
          </a:p>
          <a:p>
            <a:pPr algn="just"/>
            <a:r>
              <a:rPr lang="hi-IN" altLang="en-US" sz="1700" dirty="0">
                <a:solidFill>
                  <a:schemeClr val="tx1"/>
                </a:solidFill>
              </a:rPr>
              <a:t>इसके बाद कोर्ट ने सामंजस्यपूर्ण निर्माण के सिद्धांत को प्रतिपादित किया ताकि दोनों के बीच टकराव से बचा जा सके और दोनों को प्रभावी बनाया जा सके। </a:t>
            </a:r>
          </a:p>
          <a:p>
            <a:pPr algn="just"/>
            <a:r>
              <a:rPr lang="hi-IN" altLang="en-US" sz="1700" dirty="0">
                <a:solidFill>
                  <a:schemeClr val="tx1"/>
                </a:solidFill>
              </a:rPr>
              <a:t>केशवानंद भारती (1973): देश के शासन में जो मौलिक है वह निश्चित रूप से व्यक्ति के जीवन में मौलिक से कम महत्वपूर्ण नहीं हो सकता।</a:t>
            </a:r>
          </a:p>
          <a:p>
            <a:pPr algn="just"/>
            <a:r>
              <a:rPr lang="hi-IN" altLang="en-US" sz="1700" dirty="0">
                <a:solidFill>
                  <a:schemeClr val="tx1"/>
                </a:solidFill>
              </a:rPr>
              <a:t>अनुच्छेद 31ग: अनुच्छेद 14 और 19 के मौलिक अधिकारों पर निदेशक सिद्धांत प्रबल होंगे।</a:t>
            </a:r>
          </a:p>
          <a:p>
            <a:pPr algn="just"/>
            <a:r>
              <a:rPr lang="hi-IN" altLang="en-US" sz="1700" dirty="0">
                <a:solidFill>
                  <a:schemeClr val="tx1"/>
                </a:solidFill>
              </a:rPr>
              <a:t>डालमिया सीमेंट बनाम भारत संघ (1996) में यह एक स्थापित कानून है कि मौलिक अधिकार और नीति निदेशक सिद्धांत रथ के दो पहिये हैं; दोनों में से कोई भी दूसरे से कम महत्वपूर्ण नहीं है। एक को हटाओ, तो दूसरा अपना प्रभाव खो देगा। साथ में, वे कानून के शासन के तहत सामाजिक क्रांति लाने के लिए संविधान की अंतरात्मा होते हैं।</a:t>
            </a:r>
          </a:p>
          <a:p>
            <a:pPr algn="just"/>
            <a:r>
              <a:rPr lang="hi-IN" altLang="en-US" sz="1700" dirty="0">
                <a:solidFill>
                  <a:schemeClr val="tx1"/>
                </a:solidFill>
              </a:rPr>
              <a:t>मौलिक अधिकार अंत तक सही साधन हैं, अर्थात, निदेशक तत्व और प्रस्तावना में दिया गया सामाजिक और आर्थिक न्याय। मौलिक अधिकार और नीति निदेशक सिद्धांत एक समतावादी सामाजिक व्यवस्था में समानता, स्वतंत्रता और बंधुत्व की त्रिमूर्ति स्थापित करते हैं और शोषण को रोकते हैं।</a:t>
            </a:r>
          </a:p>
        </p:txBody>
      </p:sp>
      <p:sp>
        <p:nvSpPr>
          <p:cNvPr id="6" name="TextBox 4"/>
          <p:cNvSpPr txBox="1"/>
          <p:nvPr/>
        </p:nvSpPr>
        <p:spPr>
          <a:xfrm>
            <a:off x="683895" y="116632"/>
            <a:ext cx="7952105" cy="166052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altLang="en-US" sz="3400" dirty="0">
                <a:sym typeface="+mn-ea"/>
              </a:rPr>
              <a:t>मौलिक अधिकारों और नीति निदेशक सिद्धांतों के बीच क्या संबंध है?</a:t>
            </a:r>
            <a:endParaRPr lang="en-US" altLang="hi-IN" sz="3400" b="1" dirty="0">
              <a:solidFill>
                <a:prstClr val="black"/>
              </a:solidFill>
              <a:sym typeface="+mn-ea"/>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36160"/>
            <a:ext cx="8229600" cy="4525963"/>
          </a:xfrm>
        </p:spPr>
        <p:txBody>
          <a:bodyPr>
            <a:noAutofit/>
          </a:bodyPr>
          <a:lstStyle/>
          <a:p>
            <a:pPr algn="just">
              <a:lnSpc>
                <a:spcPct val="110000"/>
              </a:lnSpc>
            </a:pPr>
            <a:r>
              <a:rPr lang="hi-IN" altLang="en-US" sz="2100" dirty="0">
                <a:solidFill>
                  <a:schemeClr val="tx1"/>
                </a:solidFill>
              </a:rPr>
              <a:t>उदार संविधानों में मौलिक कर्तव्य नहीं होते हैं।</a:t>
            </a:r>
          </a:p>
          <a:p>
            <a:pPr algn="just">
              <a:lnSpc>
                <a:spcPct val="110000"/>
              </a:lnSpc>
            </a:pPr>
            <a:r>
              <a:rPr lang="hi-IN" altLang="en-US" sz="2100" dirty="0">
                <a:solidFill>
                  <a:schemeClr val="tx1"/>
                </a:solidFill>
              </a:rPr>
              <a:t>समाजवादी संविधानों में आमतौर पर मौलिक कर्तव्यों के प्रावधान होते हैं।</a:t>
            </a:r>
          </a:p>
          <a:p>
            <a:pPr algn="just">
              <a:lnSpc>
                <a:spcPct val="110000"/>
              </a:lnSpc>
            </a:pPr>
            <a:r>
              <a:rPr lang="hi-IN" altLang="en-US" sz="2100" dirty="0">
                <a:solidFill>
                  <a:schemeClr val="tx1"/>
                </a:solidFill>
              </a:rPr>
              <a:t>संविधान के मूल पाठ में मौलिक कर्तव्यों पर कोई प्रावधान नहीं था।</a:t>
            </a:r>
          </a:p>
          <a:p>
            <a:pPr algn="just">
              <a:lnSpc>
                <a:spcPct val="110000"/>
              </a:lnSpc>
            </a:pPr>
            <a:r>
              <a:rPr lang="hi-IN" altLang="en-US" sz="2100" dirty="0">
                <a:solidFill>
                  <a:schemeClr val="tx1"/>
                </a:solidFill>
              </a:rPr>
              <a:t>हेरोल्ड लास्की ने भी कहा है कि अधिकार कार्यों से संबंधित हैं और केवल कुछ कर्तव्यों के करने के बदले में दिये जाते हैं।</a:t>
            </a:r>
          </a:p>
          <a:p>
            <a:pPr algn="just">
              <a:lnSpc>
                <a:spcPct val="110000"/>
              </a:lnSpc>
            </a:pPr>
            <a:r>
              <a:rPr lang="hi-IN" altLang="en-US" sz="2100" dirty="0">
                <a:solidFill>
                  <a:schemeClr val="tx1"/>
                </a:solidFill>
              </a:rPr>
              <a:t>नागरिकों को न केवल उनके स्वयं के विकास के लिए बल्कि सामाजिक भलाई के लिए भी अधिकार प्रदान किये जाते हैं।</a:t>
            </a:r>
          </a:p>
          <a:p>
            <a:pPr algn="just">
              <a:lnSpc>
                <a:spcPct val="110000"/>
              </a:lnSpc>
            </a:pPr>
            <a:r>
              <a:rPr lang="hi-IN" altLang="en-US" sz="2100" dirty="0">
                <a:solidFill>
                  <a:schemeClr val="tx1"/>
                </a:solidFill>
              </a:rPr>
              <a:t>कोई व्यक्ति किसी राज्य का मौलिक अंग होता है और कल्याणकारी राज्य के साधनों को प्राप्त करने के लिए प्रत्येक अंग को एकजुट होकर काम करना आवश्यक है।</a:t>
            </a:r>
          </a:p>
          <a:p>
            <a:pPr algn="just">
              <a:lnSpc>
                <a:spcPct val="110000"/>
              </a:lnSpc>
            </a:pPr>
            <a:r>
              <a:rPr lang="hi-IN" altLang="en-US" sz="2100" dirty="0">
                <a:solidFill>
                  <a:schemeClr val="tx1"/>
                </a:solidFill>
              </a:rPr>
              <a:t>तब मानव अधिकारों की सार्वभौम घोषणा का अनुच्छेद 29(1) कहता है कि प्रत्येक व्यक्ति का उस समुदाय के प्रति कर्तव्य होता है जिसमें अकेले उसके व्यक्तित्व का स्वतंत्र और पूर्ण विकास संभव है।</a:t>
            </a:r>
          </a:p>
          <a:p>
            <a:pPr algn="just">
              <a:lnSpc>
                <a:spcPct val="110000"/>
              </a:lnSpc>
            </a:pPr>
            <a:r>
              <a:rPr lang="hi-IN" altLang="en-US" sz="2100" dirty="0">
                <a:solidFill>
                  <a:schemeClr val="tx1"/>
                </a:solidFill>
              </a:rPr>
              <a:t>सोवियत संविधान में भी कर्तव्यों का प्रावधान है।</a:t>
            </a:r>
          </a:p>
        </p:txBody>
      </p:sp>
      <p:sp>
        <p:nvSpPr>
          <p:cNvPr id="6" name="TextBox 4"/>
          <p:cNvSpPr txBox="1"/>
          <p:nvPr/>
        </p:nvSpPr>
        <p:spPr>
          <a:xfrm>
            <a:off x="734695" y="160495"/>
            <a:ext cx="7952105" cy="87566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altLang="en-IN" sz="3400" dirty="0">
                <a:sym typeface="+mn-ea"/>
              </a:rPr>
              <a:t>मौलिक कर्तव्य और भारतीय संविधान?</a:t>
            </a:r>
            <a:endParaRPr lang="en-US" altLang="hi-IN" sz="3400" b="1" dirty="0">
              <a:solidFill>
                <a:prstClr val="black"/>
              </a:solidFill>
              <a:sym typeface="+mn-e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3459" y="1729247"/>
            <a:ext cx="8229600" cy="4525963"/>
          </a:xfrm>
        </p:spPr>
        <p:txBody>
          <a:bodyPr>
            <a:noAutofit/>
          </a:bodyPr>
          <a:lstStyle/>
          <a:p>
            <a:pPr algn="just"/>
            <a:r>
              <a:rPr lang="hi-IN" altLang="en-US" sz="1600" dirty="0">
                <a:solidFill>
                  <a:schemeClr val="tx1"/>
                </a:solidFill>
              </a:rPr>
              <a:t>कर्तव्यों की अवधारणा का मूल वेदों में है और वे धार्मिक आदेशों के रूप में हैं। भगवद गीता, रामायण और महाभारत जैसे महाकाव्य भी धर्म के हिस्से के रूप में कर्तव्य को निर्धारित करते हैं। भारतीय संस्कृति के तहत अपना कर्तव्य निभाना हमारा धर्म है। भारतीय समाज सांस्कृतिक रूप से कर्तव्य के प्रति जागरूक समाज है और हम मानते हैं कि हमारे पास केवल अपना कर्तव्य करने का अधिकार है।</a:t>
            </a:r>
          </a:p>
          <a:p>
            <a:pPr algn="just"/>
            <a:r>
              <a:rPr lang="hi-IN" altLang="en-US" sz="1600" dirty="0">
                <a:solidFill>
                  <a:schemeClr val="tx1"/>
                </a:solidFill>
              </a:rPr>
              <a:t>राष्ट्रपिता महात्मा गाँधी जी ने सभी नागरिकों की आर्थिक और सामाजिक जिम्मेदारियों पर ज़ोर देते हुए कहा</a:t>
            </a:r>
            <a:r>
              <a:rPr lang="en-IN" altLang="hi-IN" sz="1600" dirty="0">
                <a:solidFill>
                  <a:schemeClr val="tx1"/>
                </a:solidFill>
              </a:rPr>
              <a:t> </a:t>
            </a:r>
            <a:r>
              <a:rPr lang="hi-IN" altLang="en-US" sz="1600" dirty="0">
                <a:sym typeface="+mn-ea"/>
              </a:rPr>
              <a:t>था</a:t>
            </a:r>
            <a:r>
              <a:rPr lang="en-IN" altLang="hi-IN" sz="1600" dirty="0">
                <a:sym typeface="+mn-ea"/>
              </a:rPr>
              <a:t>:</a:t>
            </a:r>
            <a:r>
              <a:rPr lang="en-IN" altLang="hi-IN" sz="1600" dirty="0">
                <a:solidFill>
                  <a:schemeClr val="tx1"/>
                </a:solidFill>
              </a:rPr>
              <a:t> “</a:t>
            </a:r>
            <a:r>
              <a:rPr lang="hi-IN" altLang="en-US" sz="1600" dirty="0">
                <a:sym typeface="+mn-ea"/>
              </a:rPr>
              <a:t>अधिकार का सच्चा स्रोत कर्त्तव्य है</a:t>
            </a:r>
            <a:r>
              <a:rPr lang="hi-IN" altLang="en-US" sz="1600" dirty="0">
                <a:solidFill>
                  <a:schemeClr val="tx1"/>
                </a:solidFill>
              </a:rPr>
              <a:t> </a:t>
            </a:r>
            <a:r>
              <a:rPr lang="en-IN" altLang="en-US" sz="1600" dirty="0">
                <a:solidFill>
                  <a:schemeClr val="tx1"/>
                </a:solidFill>
              </a:rPr>
              <a:t>(Duty in the source of Right)</a:t>
            </a:r>
            <a:r>
              <a:rPr lang="hi-IN" altLang="en-US" sz="1600" dirty="0">
                <a:solidFill>
                  <a:schemeClr val="tx1"/>
                </a:solidFill>
              </a:rPr>
              <a:t>: यदि हम सभी अपने कर्तव्यों का निर्वहन करते हैं, तो अधिकारों की तलाश करना दूर नहीं होगा। अगर कर्तव्यों को पूरा न करें और हम अधिकारों के पीछे दौड़ते हैं, तो वे हमें नहीं मिलेंगे, जितना अधिक हम उनका पीछा करेंगे, वे उतनी ही दूर उड़ते चले जाएँगे"।</a:t>
            </a:r>
          </a:p>
          <a:p>
            <a:pPr algn="just"/>
            <a:r>
              <a:rPr lang="hi-IN" altLang="en-US" sz="1600" dirty="0">
                <a:solidFill>
                  <a:schemeClr val="tx1"/>
                </a:solidFill>
              </a:rPr>
              <a:t>जो अपने कर्तव्यों का विधिवत पालन करता है, उसे अधिकार स्वतः प्राप्त हो जाते हैं। वास्तव में, अपने कर्तव्यों का पालन करने का अधिकार ही एकमात्र ऐसा अधिकार है जिनके लिए जीना और मरना होता है। इसमें सभी वैध अधिकार शामिल हैं। बाकी सब कुछ किसी न किसी रूप में झपट्टा है और उसमें हिंसा के बीज होते हैं। उसी शिक्षा को भगवान कृष्ण ने अमर शब्दों में रूप दिया है: 'केवल कर्म ही तुम्हारा है। तुम फल को बिल्कुल अकेला छोड़ दो।' कर्म कर्तव्य है; फल अधिकार है।</a:t>
            </a:r>
          </a:p>
          <a:p>
            <a:pPr algn="just"/>
            <a:r>
              <a:rPr lang="hi-IN" altLang="en-US" sz="1600" dirty="0">
                <a:solidFill>
                  <a:schemeClr val="tx1"/>
                </a:solidFill>
              </a:rPr>
              <a:t>गाँधी जी ने कहा था कि उन्होंने अपनी अनपढ़ लेकिन बुद्धिमान माँ से सीखा है कि सभी उचित और </a:t>
            </a:r>
            <a:r>
              <a:rPr lang="hi-IN" altLang="en-US" sz="1600" dirty="0">
                <a:solidFill>
                  <a:schemeClr val="tx1"/>
                </a:solidFill>
                <a:sym typeface="+mn-ea"/>
              </a:rPr>
              <a:t>संरक्षित </a:t>
            </a:r>
            <a:r>
              <a:rPr lang="hi-IN" altLang="en-US" sz="1600" dirty="0">
                <a:solidFill>
                  <a:schemeClr val="tx1"/>
                </a:solidFill>
              </a:rPr>
              <a:t>अधिकार मेरे द्वारा अच्छी तरह से किये गये </a:t>
            </a:r>
            <a:r>
              <a:rPr lang="hi-IN" altLang="en-US" sz="1600" dirty="0">
                <a:solidFill>
                  <a:schemeClr val="tx1"/>
                </a:solidFill>
                <a:sym typeface="+mn-ea"/>
              </a:rPr>
              <a:t>कर्तव्यों से मिलते </a:t>
            </a:r>
            <a:r>
              <a:rPr lang="hi-IN" altLang="en-US" sz="1600" dirty="0">
                <a:solidFill>
                  <a:schemeClr val="tx1"/>
                </a:solidFill>
              </a:rPr>
              <a:t>हैं। इस प्रकार जीने का अधिकार हमें तब मिलता है जब हम विश्व की नागरिकता का कर्तव्य निभाते हैं।</a:t>
            </a:r>
            <a:r>
              <a:rPr lang="en-US" sz="1600" dirty="0">
                <a:solidFill>
                  <a:schemeClr val="tx1"/>
                </a:solidFill>
              </a:rPr>
              <a:t> </a:t>
            </a:r>
          </a:p>
        </p:txBody>
      </p:sp>
      <p:sp>
        <p:nvSpPr>
          <p:cNvPr id="6" name="TextBox 4"/>
          <p:cNvSpPr txBox="1"/>
          <p:nvPr/>
        </p:nvSpPr>
        <p:spPr>
          <a:xfrm>
            <a:off x="670954" y="116632"/>
            <a:ext cx="7952105" cy="1596591"/>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altLang="en-IN" sz="3400" dirty="0">
                <a:sym typeface="+mn-ea"/>
              </a:rPr>
              <a:t>भारतीय संस्कृति में कर्तव्यों का क्या महत्व</a:t>
            </a:r>
            <a:endParaRPr lang="en-US" altLang="en-IN" sz="3400" dirty="0">
              <a:sym typeface="+mn-ea"/>
            </a:endParaRPr>
          </a:p>
          <a:p>
            <a:pPr algn="ctr">
              <a:lnSpc>
                <a:spcPct val="150000"/>
              </a:lnSpc>
            </a:pPr>
            <a:r>
              <a:rPr lang="hi-IN" altLang="en-IN" sz="3400" dirty="0">
                <a:sym typeface="+mn-ea"/>
              </a:rPr>
              <a:t>है?</a:t>
            </a:r>
            <a:endParaRPr lang="en-US" altLang="hi-IN" sz="3400" b="1" dirty="0">
              <a:solidFill>
                <a:prstClr val="black"/>
              </a:solidFill>
              <a:sym typeface="+mn-e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25259" y="1840948"/>
            <a:ext cx="8229600" cy="4525963"/>
          </a:xfrm>
        </p:spPr>
        <p:txBody>
          <a:bodyPr>
            <a:normAutofit lnSpcReduction="10000"/>
          </a:bodyPr>
          <a:lstStyle/>
          <a:p>
            <a:pPr algn="just">
              <a:lnSpc>
                <a:spcPct val="150000"/>
              </a:lnSpc>
            </a:pPr>
            <a:r>
              <a:rPr lang="hi-IN" altLang="en-US" sz="2400" dirty="0">
                <a:solidFill>
                  <a:schemeClr val="tx1"/>
                </a:solidFill>
              </a:rPr>
              <a:t>मौलिक कर्तव्य, जो प्रकृति में अनिवार्य हैं, नागरिकों में अपने कर्तव्यों के प्रति दायित्व और अनुशासन की भावना पैदा करते हैं।</a:t>
            </a:r>
          </a:p>
          <a:p>
            <a:pPr algn="just">
              <a:lnSpc>
                <a:spcPct val="150000"/>
              </a:lnSpc>
            </a:pPr>
            <a:r>
              <a:rPr lang="hi-IN" altLang="en-US" sz="2400" dirty="0">
                <a:solidFill>
                  <a:schemeClr val="tx1"/>
                </a:solidFill>
              </a:rPr>
              <a:t>वे नागरिकों को याद दिलाते रहते हैं कि अधिकारों और कर्तव्यों के बीच संतुलन बना रहे हैं।</a:t>
            </a:r>
          </a:p>
          <a:p>
            <a:pPr algn="just">
              <a:lnSpc>
                <a:spcPct val="150000"/>
              </a:lnSpc>
            </a:pPr>
            <a:r>
              <a:rPr lang="hi-IN" altLang="en-US" sz="2400" dirty="0">
                <a:solidFill>
                  <a:schemeClr val="tx1"/>
                </a:solidFill>
              </a:rPr>
              <a:t>कर्तव्यों का पालन किये बिना केवल अधिकारों का दावा सही नहीं है, खासकर जब राष्ट्र के सर्वोच्च कानून ने उन कर्तव्यों को निर्धारित किया है।</a:t>
            </a:r>
          </a:p>
          <a:p>
            <a:pPr marL="0" indent="0" algn="just">
              <a:buNone/>
            </a:pPr>
            <a:endParaRPr lang="hi-IN" altLang="en-US" sz="2400" dirty="0">
              <a:solidFill>
                <a:schemeClr val="tx1"/>
              </a:solidFill>
            </a:endParaRPr>
          </a:p>
        </p:txBody>
      </p:sp>
      <p:sp>
        <p:nvSpPr>
          <p:cNvPr id="6" name="TextBox 4"/>
          <p:cNvSpPr txBox="1"/>
          <p:nvPr/>
        </p:nvSpPr>
        <p:spPr>
          <a:xfrm>
            <a:off x="683895" y="228600"/>
            <a:ext cx="7952105" cy="1596591"/>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altLang="en-IN" sz="3400" dirty="0">
                <a:sym typeface="+mn-ea"/>
              </a:rPr>
              <a:t>भारतीय संस्कृति में कर्तव्यों का क्या महत्व</a:t>
            </a:r>
            <a:endParaRPr lang="en-US" altLang="en-IN" sz="3400" dirty="0">
              <a:sym typeface="+mn-ea"/>
            </a:endParaRPr>
          </a:p>
          <a:p>
            <a:pPr algn="ctr">
              <a:lnSpc>
                <a:spcPct val="150000"/>
              </a:lnSpc>
            </a:pPr>
            <a:r>
              <a:rPr lang="hi-IN" altLang="en-IN" sz="3400" dirty="0">
                <a:sym typeface="+mn-ea"/>
              </a:rPr>
              <a:t>है?</a:t>
            </a:r>
            <a:endParaRPr lang="en-US" altLang="hi-IN" sz="3400" b="1" dirty="0">
              <a:solidFill>
                <a:prstClr val="black"/>
              </a:solidFill>
              <a:sym typeface="+mn-ea"/>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6400" y="1895319"/>
            <a:ext cx="8229600" cy="4525963"/>
          </a:xfrm>
        </p:spPr>
        <p:txBody>
          <a:bodyPr>
            <a:normAutofit fontScale="92500" lnSpcReduction="10000"/>
          </a:bodyPr>
          <a:lstStyle/>
          <a:p>
            <a:pPr algn="just">
              <a:lnSpc>
                <a:spcPct val="150000"/>
              </a:lnSpc>
            </a:pPr>
            <a:r>
              <a:rPr lang="hi-IN" altLang="en-US" sz="2665" dirty="0">
                <a:solidFill>
                  <a:schemeClr val="tx1"/>
                </a:solidFill>
              </a:rPr>
              <a:t>संविधान की समीक्षा के लिए नियुक्त की गई स्वर्ण सिंह समिति ने सिफ़ारिश की थी कि कुछ मौलिक कर्तव्यों और दायित्वों को संविधान में शामिल किया जाना चाहिए जो प्रत्येक नागरिक को राष्ट्र को देना चाहिए।</a:t>
            </a:r>
          </a:p>
          <a:p>
            <a:pPr algn="just">
              <a:lnSpc>
                <a:spcPct val="150000"/>
              </a:lnSpc>
            </a:pPr>
            <a:r>
              <a:rPr lang="hi-IN" altLang="en-US" sz="2665" dirty="0">
                <a:solidFill>
                  <a:schemeClr val="tx1"/>
                </a:solidFill>
              </a:rPr>
              <a:t>इन सिफ़ारिशों को संविधान में नये अनुच्छेद 51क के शामिल होने के साथ लागू किया गया था।</a:t>
            </a:r>
          </a:p>
          <a:p>
            <a:pPr algn="just">
              <a:lnSpc>
                <a:spcPct val="150000"/>
              </a:lnSpc>
            </a:pPr>
            <a:r>
              <a:rPr lang="hi-IN" altLang="en-US" sz="2665" dirty="0">
                <a:solidFill>
                  <a:schemeClr val="tx1"/>
                </a:solidFill>
              </a:rPr>
              <a:t>लेकिन किसी के कर्तव्य का पालन न करने पर सज़ा या दंड लगाने की सिफ़ारिश को सरकार ने स्वीकार नहीं किया।</a:t>
            </a:r>
          </a:p>
          <a:p>
            <a:pPr algn="just"/>
            <a:endParaRPr lang="hi-IN" altLang="en-US" sz="2665" dirty="0">
              <a:solidFill>
                <a:schemeClr val="tx1"/>
              </a:solidFill>
            </a:endParaRPr>
          </a:p>
        </p:txBody>
      </p:sp>
      <p:sp>
        <p:nvSpPr>
          <p:cNvPr id="6" name="TextBox 4"/>
          <p:cNvSpPr txBox="1"/>
          <p:nvPr/>
        </p:nvSpPr>
        <p:spPr>
          <a:xfrm>
            <a:off x="683895" y="228600"/>
            <a:ext cx="7952105" cy="166052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altLang="en-IN" sz="3400" dirty="0">
                <a:sym typeface="+mn-ea"/>
              </a:rPr>
              <a:t>भारतीय संविधान में मौलिक कर्तव्यों को कैसे जोड़ा गया?</a:t>
            </a:r>
            <a:endParaRPr lang="en-US" altLang="hi-IN" sz="3400" b="1" dirty="0">
              <a:solidFill>
                <a:prstClr val="black"/>
              </a:solidFill>
              <a:sym typeface="+mn-ea"/>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2214" y="1988840"/>
            <a:ext cx="8229600" cy="4525963"/>
          </a:xfrm>
        </p:spPr>
        <p:txBody>
          <a:bodyPr>
            <a:noAutofit/>
          </a:bodyPr>
          <a:lstStyle/>
          <a:p>
            <a:pPr algn="just"/>
            <a:r>
              <a:rPr lang="hi-IN" altLang="en-US" sz="1900" dirty="0">
                <a:solidFill>
                  <a:schemeClr val="tx1"/>
                </a:solidFill>
              </a:rPr>
              <a:t>मूल रूप से 10 मौलिक कर्तव्य थे। 2002 में 86वें संशोधन द्वारा 11वाँ कर्तव्य जोड़ा गया।</a:t>
            </a:r>
          </a:p>
          <a:p>
            <a:pPr algn="just"/>
            <a:r>
              <a:rPr lang="hi-IN" altLang="en-US" sz="1900" dirty="0">
                <a:solidFill>
                  <a:schemeClr val="tx1"/>
                </a:solidFill>
              </a:rPr>
              <a:t>अनुच्छेद 51क के तहत - यह भारत के प्रत्येक नागरिक का कर्तव्य होगा -</a:t>
            </a:r>
          </a:p>
          <a:p>
            <a:pPr marL="0" indent="0" algn="just">
              <a:buNone/>
            </a:pPr>
            <a:r>
              <a:rPr lang="hi-IN" altLang="en-US" sz="1900" dirty="0">
                <a:solidFill>
                  <a:schemeClr val="tx1"/>
                </a:solidFill>
              </a:rPr>
              <a:t>(क) संविधान का पालन करना और उसके आदर्शों, संस्थाओं, राष्ट्रीय ध्वज और राष्ट्रगान का आदर करें;</a:t>
            </a:r>
          </a:p>
          <a:p>
            <a:pPr marL="0" indent="0" algn="just">
              <a:buNone/>
            </a:pPr>
            <a:r>
              <a:rPr lang="hi-IN" altLang="en-US" sz="1900" dirty="0">
                <a:solidFill>
                  <a:schemeClr val="tx1"/>
                </a:solidFill>
              </a:rPr>
              <a:t>(ख) स्वतंत्रता के लिए हमारे राष्ट्रीय आंदोलन को प्रेरित करने वाले उच्च आदर्शों को हृदय में सँजोए रखें और उनका पालन करें;</a:t>
            </a:r>
          </a:p>
          <a:p>
            <a:pPr marL="0" indent="0" algn="just">
              <a:buNone/>
            </a:pPr>
            <a:r>
              <a:rPr lang="hi-IN" altLang="en-US" sz="1900" dirty="0">
                <a:solidFill>
                  <a:schemeClr val="tx1"/>
                </a:solidFill>
              </a:rPr>
              <a:t>(ग) भारत की संप्रभुता, एकता और अखंडता को अक्षुण्ण रखें और उसकी रक्षा करें</a:t>
            </a:r>
            <a:r>
              <a:rPr lang="en-US" sz="1900" dirty="0">
                <a:solidFill>
                  <a:schemeClr val="tx1"/>
                </a:solidFill>
                <a:sym typeface="+mn-ea"/>
              </a:rPr>
              <a:t>; </a:t>
            </a:r>
            <a:endParaRPr lang="hi-IN" altLang="en-US" sz="1900" dirty="0">
              <a:solidFill>
                <a:schemeClr val="tx1"/>
              </a:solidFill>
            </a:endParaRPr>
          </a:p>
          <a:p>
            <a:pPr marL="0" indent="0" algn="just">
              <a:buNone/>
            </a:pPr>
            <a:r>
              <a:rPr lang="hi-IN" altLang="en-US" sz="1900" dirty="0">
                <a:solidFill>
                  <a:schemeClr val="tx1"/>
                </a:solidFill>
              </a:rPr>
              <a:t>(घ) देश की रक्षा करने और ऐसा करने के आह्वान पर राष्ट्रीय सेवा प्रदान करें</a:t>
            </a:r>
            <a:r>
              <a:rPr lang="en-US" sz="1900" dirty="0">
                <a:solidFill>
                  <a:schemeClr val="tx1"/>
                </a:solidFill>
                <a:sym typeface="+mn-ea"/>
              </a:rPr>
              <a:t>; </a:t>
            </a:r>
            <a:endParaRPr lang="hi-IN" altLang="en-US" sz="1900" dirty="0">
              <a:solidFill>
                <a:schemeClr val="tx1"/>
              </a:solidFill>
            </a:endParaRPr>
          </a:p>
          <a:p>
            <a:pPr marL="0" indent="0" algn="just">
              <a:buNone/>
            </a:pPr>
            <a:r>
              <a:rPr lang="hi-IN" altLang="en-US" sz="1900" dirty="0">
                <a:solidFill>
                  <a:schemeClr val="tx1"/>
                </a:solidFill>
              </a:rPr>
              <a:t>(</a:t>
            </a:r>
            <a:r>
              <a:rPr lang="hi-IN" sz="1900" b="0" i="0" dirty="0">
                <a:solidFill>
                  <a:schemeClr val="tx1"/>
                </a:solidFill>
                <a:effectLst/>
                <a:latin typeface="roboto" panose="02000000000000000000" pitchFamily="2" charset="0"/>
              </a:rPr>
              <a:t>ङ</a:t>
            </a:r>
            <a:r>
              <a:rPr lang="hi-IN" altLang="en-US" sz="1900" dirty="0">
                <a:solidFill>
                  <a:schemeClr val="tx1"/>
                </a:solidFill>
              </a:rPr>
              <a:t>) भारत के सभी लोगों के बीच धार्मिक, भाषाई और क्षेत्रीय या वर्गीय विविधताओं से परे सद्भाव और भाईचारे की भावना को बढ़ावा दें; महिलाओं की गरिमा के लिए अपमानजनक परंपराओं का त्याग करें;</a:t>
            </a:r>
          </a:p>
          <a:p>
            <a:pPr marL="0" indent="0" algn="just">
              <a:buNone/>
            </a:pPr>
            <a:r>
              <a:rPr lang="hi-IN" altLang="en-US" sz="1900" dirty="0">
                <a:solidFill>
                  <a:schemeClr val="tx1"/>
                </a:solidFill>
              </a:rPr>
              <a:t>(च) हमारी मिली-जुली संस्कृति की समृद्ध विरासत को महत्व दें और उसका संरक्षण करें;</a:t>
            </a:r>
          </a:p>
        </p:txBody>
      </p:sp>
      <p:sp>
        <p:nvSpPr>
          <p:cNvPr id="6" name="TextBox 4"/>
          <p:cNvSpPr txBox="1"/>
          <p:nvPr/>
        </p:nvSpPr>
        <p:spPr>
          <a:xfrm>
            <a:off x="683895" y="228600"/>
            <a:ext cx="7952105" cy="1596591"/>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altLang="en-IN" sz="3400" dirty="0">
                <a:sym typeface="+mn-ea"/>
              </a:rPr>
              <a:t>भारतीय नागरिकों के मौलिक कर्तव्य क्या</a:t>
            </a:r>
            <a:r>
              <a:rPr lang="en-US" altLang="en-IN" sz="3400" dirty="0">
                <a:sym typeface="+mn-ea"/>
              </a:rPr>
              <a:t> </a:t>
            </a:r>
            <a:r>
              <a:rPr lang="hi-IN" altLang="en-IN" sz="3400" dirty="0">
                <a:sym typeface="+mn-ea"/>
              </a:rPr>
              <a:t>हैं?</a:t>
            </a:r>
            <a:endParaRPr lang="en-US" altLang="hi-IN" sz="3400" b="1" dirty="0">
              <a:solidFill>
                <a:prstClr val="black"/>
              </a:solidFill>
              <a:sym typeface="+mn-e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5147" y="2332037"/>
            <a:ext cx="8229600" cy="4525963"/>
          </a:xfrm>
        </p:spPr>
        <p:txBody>
          <a:bodyPr>
            <a:normAutofit fontScale="70000" lnSpcReduction="20000"/>
          </a:bodyPr>
          <a:lstStyle/>
          <a:p>
            <a:pPr marL="0" indent="0" algn="just">
              <a:lnSpc>
                <a:spcPct val="120000"/>
              </a:lnSpc>
              <a:buNone/>
            </a:pPr>
            <a:r>
              <a:rPr lang="hi-IN" altLang="en-US" dirty="0"/>
              <a:t>(छ) </a:t>
            </a:r>
            <a:r>
              <a:rPr lang="hi-IN" altLang="en-US" dirty="0">
                <a:solidFill>
                  <a:schemeClr val="tx1"/>
                </a:solidFill>
              </a:rPr>
              <a:t>वनों, झीलों, नदियों और वन्य जीवन सहित प्राकृतिक पर्यावरण की रक्षा और सुधार करें और प्राणियों के प्रति दया भाव रखें;</a:t>
            </a:r>
          </a:p>
          <a:p>
            <a:pPr marL="0" indent="0" algn="just">
              <a:lnSpc>
                <a:spcPct val="120000"/>
              </a:lnSpc>
              <a:buNone/>
            </a:pPr>
            <a:r>
              <a:rPr lang="hi-IN" altLang="en-US" dirty="0">
                <a:solidFill>
                  <a:schemeClr val="tx1"/>
                </a:solidFill>
              </a:rPr>
              <a:t>(ज) वैज्ञानिक सोच, मानवतावाद और ज्ञान प्राप्त करने की भावना का विकास करें;</a:t>
            </a:r>
          </a:p>
          <a:p>
            <a:pPr marL="0" indent="0" algn="just">
              <a:lnSpc>
                <a:spcPct val="120000"/>
              </a:lnSpc>
              <a:buNone/>
            </a:pPr>
            <a:r>
              <a:rPr lang="hi-IN" altLang="en-US" dirty="0">
                <a:solidFill>
                  <a:schemeClr val="tx1"/>
                </a:solidFill>
              </a:rPr>
              <a:t>(झ) सार्वजनिक संपत्ति की रक्षा करें और हिंसा से दूर रहें;</a:t>
            </a:r>
            <a:r>
              <a:rPr lang="en-US" dirty="0">
                <a:solidFill>
                  <a:schemeClr val="tx1"/>
                </a:solidFill>
              </a:rPr>
              <a:t> </a:t>
            </a:r>
          </a:p>
          <a:p>
            <a:pPr marL="0" indent="0" algn="just">
              <a:lnSpc>
                <a:spcPct val="120000"/>
              </a:lnSpc>
              <a:buNone/>
            </a:pPr>
            <a:r>
              <a:rPr lang="hi-IN" altLang="en-US" dirty="0">
                <a:solidFill>
                  <a:schemeClr val="tx1"/>
                </a:solidFill>
              </a:rPr>
              <a:t>(ञ) व्यक्तिगत और सामूहिक गतिविधियों के सभी क्षेत्रों में उत्कृष्टता की ओर बढ़ने का प्रयास करें, ताकि राष्ट्र निरंतर प्रयास और उपलब्धि के उच्च स्तर तक पहुँचता रहे।</a:t>
            </a:r>
          </a:p>
          <a:p>
            <a:pPr marL="0" indent="0" algn="just">
              <a:lnSpc>
                <a:spcPct val="120000"/>
              </a:lnSpc>
              <a:buNone/>
            </a:pPr>
            <a:r>
              <a:rPr lang="hi-IN" altLang="en-US" dirty="0">
                <a:solidFill>
                  <a:schemeClr val="tx1"/>
                </a:solidFill>
              </a:rPr>
              <a:t>(ट) जो माता-पिता या अभिभावक हैं, जैसा भी मामला हो,</a:t>
            </a:r>
            <a:r>
              <a:rPr lang="hi-IN" altLang="en-US" dirty="0">
                <a:solidFill>
                  <a:schemeClr val="tx1"/>
                </a:solidFill>
                <a:sym typeface="+mn-ea"/>
              </a:rPr>
              <a:t> अपने बच्चे को,</a:t>
            </a:r>
            <a:r>
              <a:rPr lang="hi-IN" altLang="en-US" dirty="0">
                <a:solidFill>
                  <a:schemeClr val="tx1"/>
                </a:solidFill>
              </a:rPr>
              <a:t> छह और चौदह वर्ष की आयु के बीच शिक्षा के अवसर प्रदान करें। (86वाँ संवैधानिक संशोधन)।</a:t>
            </a:r>
          </a:p>
        </p:txBody>
      </p:sp>
      <p:sp>
        <p:nvSpPr>
          <p:cNvPr id="6" name="TextBox 4"/>
          <p:cNvSpPr txBox="1"/>
          <p:nvPr/>
        </p:nvSpPr>
        <p:spPr>
          <a:xfrm>
            <a:off x="683895" y="228600"/>
            <a:ext cx="7952105" cy="1596591"/>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altLang="en-IN" sz="3400" dirty="0">
                <a:sym typeface="+mn-ea"/>
              </a:rPr>
              <a:t>भारतीय नागरिकों के मौलिक कर्तव्य क्या</a:t>
            </a:r>
            <a:endParaRPr lang="en-US" altLang="en-IN" sz="3400" dirty="0">
              <a:sym typeface="+mn-ea"/>
            </a:endParaRPr>
          </a:p>
          <a:p>
            <a:pPr algn="ctr">
              <a:lnSpc>
                <a:spcPct val="150000"/>
              </a:lnSpc>
            </a:pPr>
            <a:r>
              <a:rPr lang="hi-IN" altLang="en-IN" sz="3400" dirty="0">
                <a:sym typeface="+mn-ea"/>
              </a:rPr>
              <a:t>हैं?</a:t>
            </a:r>
            <a:endParaRPr lang="en-US" altLang="hi-IN" sz="3400" b="1" dirty="0">
              <a:solidFill>
                <a:prstClr val="black"/>
              </a:solidFill>
              <a:sym typeface="+mn-ea"/>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TotalTime>
  <Words>2392</Words>
  <Application>Microsoft Office PowerPoint</Application>
  <PresentationFormat>On-screen Show (4:3)</PresentationFormat>
  <Paragraphs>103</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Mangal</vt:lpstr>
      <vt:lpstr>roboto</vt:lpstr>
      <vt:lpstr>Office Theme</vt:lpstr>
      <vt:lpstr>मौलिक अधिकार और नीति निदेशक सिद्धांत और मौलिक कर्तव्य</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Disclaimer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Fundamental Rights, Directive Principles &amp; Fundamental Duties</dc:title>
  <dc:creator>Windows User</dc:creator>
  <cp:lastModifiedBy>Hitika Dutta</cp:lastModifiedBy>
  <cp:revision>150</cp:revision>
  <cp:lastPrinted>2024-03-12T06:43:00Z</cp:lastPrinted>
  <dcterms:created xsi:type="dcterms:W3CDTF">2021-04-09T14:02:00Z</dcterms:created>
  <dcterms:modified xsi:type="dcterms:W3CDTF">2024-11-18T08:30:25Z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B206C2F2AB204F69BEAE073820A659BB</vt:lpwstr>
  </property>
  <property fmtid="{D5CDD505-2E9C-101B-9397-08002B2CF9AE}" pid="3" name="KSOProductBuildVer">
    <vt:lpwstr>1033-12.2.0.17545</vt:lpwstr>
  </property>
</Properties>
</file>