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74" r:id="rId10"/>
    <p:sldId id="264" r:id="rId11"/>
    <p:sldId id="265" r:id="rId12"/>
    <p:sldId id="267" r:id="rId13"/>
    <p:sldId id="266" r:id="rId14"/>
    <p:sldId id="268" r:id="rId15"/>
    <p:sldId id="269" r:id="rId16"/>
    <p:sldId id="270" r:id="rId17"/>
    <p:sldId id="272" r:id="rId18"/>
    <p:sldId id="273"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91" autoAdjust="0"/>
    <p:restoredTop sz="94660"/>
  </p:normalViewPr>
  <p:slideViewPr>
    <p:cSldViewPr showGuides="1">
      <p:cViewPr varScale="1">
        <p:scale>
          <a:sx n="62" d="100"/>
          <a:sy n="62" d="100"/>
        </p:scale>
        <p:origin x="1516" y="28"/>
      </p:cViewPr>
      <p:guideLst>
        <p:guide orient="horz" pos="2160"/>
        <p:guide pos="28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23D7A5FB-4725-4C6D-8B3D-34BE1DBE04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3D7A5FB-4725-4C6D-8B3D-34BE1DBE04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3D7A5FB-4725-4C6D-8B3D-34BE1DBE04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3D7A5FB-4725-4C6D-8B3D-34BE1DBE04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D7A5FB-4725-4C6D-8B3D-34BE1DBE049F}" type="datetimeFigureOut">
              <a:rPr lang="en-IN" smtClean="0"/>
              <a:t>18-11-2024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23D7A5FB-4725-4C6D-8B3D-34BE1DBE049F}"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23D7A5FB-4725-4C6D-8B3D-34BE1DBE049F}" type="datetimeFigureOut">
              <a:rPr lang="en-IN" smtClean="0"/>
              <a:t>18-11-2024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23D7A5FB-4725-4C6D-8B3D-34BE1DBE049F}" type="datetimeFigureOut">
              <a:rPr lang="en-IN" smtClean="0"/>
              <a:t>18-11-2024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7A5FB-4725-4C6D-8B3D-34BE1DBE049F}" type="datetimeFigureOut">
              <a:rPr lang="en-IN" smtClean="0"/>
              <a:t>18-11-2024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D7A5FB-4725-4C6D-8B3D-34BE1DBE049F}"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D7A5FB-4725-4C6D-8B3D-34BE1DBE049F}" type="datetimeFigureOut">
              <a:rPr lang="en-IN" smtClean="0"/>
              <a:t>18-11-2024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5D95B6-7D69-4CF7-816C-226939E3ADB1}"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7A5FB-4725-4C6D-8B3D-34BE1DBE049F}" type="datetimeFigureOut">
              <a:rPr lang="en-IN" smtClean="0"/>
              <a:t>18-11-2024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D95B6-7D69-4CF7-816C-226939E3ADB1}"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i-IN" altLang="en-US" dirty="0"/>
              <a:t>संघीय कार्यपालिका</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785" y="2083965"/>
            <a:ext cx="8229600" cy="4525963"/>
          </a:xfrm>
        </p:spPr>
        <p:txBody>
          <a:bodyPr>
            <a:normAutofit fontScale="70000" lnSpcReduction="20000"/>
          </a:bodyPr>
          <a:lstStyle/>
          <a:p>
            <a:pPr algn="just">
              <a:lnSpc>
                <a:spcPct val="120000"/>
              </a:lnSpc>
            </a:pPr>
            <a:r>
              <a:rPr lang="hi-IN" altLang="en-US" dirty="0">
                <a:solidFill>
                  <a:schemeClr val="tx1"/>
                </a:solidFill>
              </a:rPr>
              <a:t>हमारे लोकतंत्र में प्रधान मंत्री सबसे शक्तिशाली संवैधानिक प्राधिकारी हैं।</a:t>
            </a:r>
          </a:p>
          <a:p>
            <a:pPr algn="just">
              <a:lnSpc>
                <a:spcPct val="120000"/>
              </a:lnSpc>
            </a:pPr>
            <a:r>
              <a:rPr lang="hi-IN" altLang="en-US" dirty="0">
                <a:solidFill>
                  <a:schemeClr val="tx1"/>
                </a:solidFill>
              </a:rPr>
              <a:t>वह न केवल सरकार बल्कि पूरे देश का नेतृत्व करता है। वह लोगों की आकांक्षाओं का प्रतिनिधित्व करता है।</a:t>
            </a:r>
          </a:p>
          <a:p>
            <a:pPr algn="just">
              <a:lnSpc>
                <a:spcPct val="120000"/>
              </a:lnSpc>
            </a:pPr>
            <a:r>
              <a:rPr lang="hi-IN" altLang="en-US" dirty="0">
                <a:solidFill>
                  <a:schemeClr val="tx1"/>
                </a:solidFill>
              </a:rPr>
              <a:t>अनुच्छेद 74 कहता है कि राष्ट्रपति को सहायता और सलाह देने के लिए प्रधान मंत्री के साथ एक मंत्रिपरिषद होगी, जो अपने कार्यों को करने के लिए ऐसी सलाह के अनुसार कार्य करेगा।</a:t>
            </a:r>
          </a:p>
          <a:p>
            <a:pPr algn="just">
              <a:lnSpc>
                <a:spcPct val="120000"/>
              </a:lnSpc>
            </a:pPr>
            <a:r>
              <a:rPr lang="hi-IN" altLang="en-US" dirty="0">
                <a:solidFill>
                  <a:schemeClr val="tx1"/>
                </a:solidFill>
              </a:rPr>
              <a:t>प्रश्न है मंत्रियों द्वारा राष्ट्रपति को दी गई किसी सलाह की किसी भी अदालत में जाँच नहीं की जाएगी।</a:t>
            </a:r>
          </a:p>
          <a:p>
            <a:pPr algn="just">
              <a:lnSpc>
                <a:spcPct val="120000"/>
              </a:lnSpc>
            </a:pPr>
            <a:r>
              <a:rPr lang="hi-IN" altLang="en-US" dirty="0">
                <a:solidFill>
                  <a:schemeClr val="tx1"/>
                </a:solidFill>
              </a:rPr>
              <a:t>91वें संविधान संशोधन के बाद, प्रधान मंत्री सहित मंत्रियों की कुल संख्या लोकसभा के सदस्यों की कुल संख्या के 15% से अधिक नहीं होगी।</a:t>
            </a: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प्रधानमंत्री के बारे में संविधान क्या कहता</a:t>
            </a:r>
            <a:endParaRPr lang="en-US" altLang="en-US" sz="3400" dirty="0">
              <a:sym typeface="+mn-ea"/>
            </a:endParaRPr>
          </a:p>
          <a:p>
            <a:pPr algn="ctr">
              <a:lnSpc>
                <a:spcPct val="150000"/>
              </a:lnSpc>
            </a:pPr>
            <a:r>
              <a:rPr lang="hi-IN" altLang="en-US" sz="3400" dirty="0">
                <a:sym typeface="+mn-ea"/>
              </a:rPr>
              <a:t>है?</a:t>
            </a:r>
            <a:endParaRPr lang="en-US" altLang="hi-IN" sz="3400" b="1" dirty="0">
              <a:solidFill>
                <a:prstClr val="black"/>
              </a:solidFill>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0282" y="1166018"/>
            <a:ext cx="8229600" cy="4525963"/>
          </a:xfrm>
        </p:spPr>
        <p:txBody>
          <a:bodyPr>
            <a:normAutofit fontScale="25000" lnSpcReduction="20000"/>
          </a:bodyPr>
          <a:lstStyle/>
          <a:p>
            <a:pPr algn="just">
              <a:lnSpc>
                <a:spcPct val="120000"/>
              </a:lnSpc>
            </a:pPr>
            <a:r>
              <a:rPr lang="hi-IN" altLang="en-US" sz="7200" dirty="0">
                <a:solidFill>
                  <a:schemeClr val="tx1"/>
                </a:solidFill>
              </a:rPr>
              <a:t>यद्यपि भारतीय संविधान दुनिया का सबसे लंबा संविधान है और प्रधान मंत्री सर्वशक्तिमान है फिर भी संविधान प्रधान मंत्री की नियुक्ति का विवरण नहीं देता है। यह संविधान की उच्च कोटि की चुप्पी है।</a:t>
            </a:r>
          </a:p>
          <a:p>
            <a:pPr algn="just">
              <a:lnSpc>
                <a:spcPct val="120000"/>
              </a:lnSpc>
            </a:pPr>
            <a:r>
              <a:rPr lang="hi-IN" altLang="en-US" sz="7200" dirty="0">
                <a:solidFill>
                  <a:schemeClr val="tx1"/>
                </a:solidFill>
              </a:rPr>
              <a:t>अनुच्छेद 75 केवल यह कहता है कि प्रधान मंत्री की नियुक्ति राष्ट्रपति द्वारा की जाएगी और अन्य मंत्रियों की नियुक्ति राष्ट्रपति द्वारा प्रधान मंत्री की सलाह पर की जाएगी।</a:t>
            </a:r>
          </a:p>
          <a:p>
            <a:pPr algn="just">
              <a:lnSpc>
                <a:spcPct val="120000"/>
              </a:lnSpc>
            </a:pPr>
            <a:r>
              <a:rPr lang="hi-IN" altLang="en-US" sz="7200" dirty="0">
                <a:solidFill>
                  <a:schemeClr val="tx1"/>
                </a:solidFill>
              </a:rPr>
              <a:t>अनुच्छेद 75(2) कहता है कि मंत्री राष्ट्रपति के प्रसादपर्यन्त अपने पद पर बने रहेंगे।</a:t>
            </a:r>
          </a:p>
          <a:p>
            <a:pPr algn="just">
              <a:lnSpc>
                <a:spcPct val="120000"/>
              </a:lnSpc>
            </a:pPr>
            <a:r>
              <a:rPr lang="hi-IN" altLang="en-US" sz="7200" dirty="0">
                <a:solidFill>
                  <a:schemeClr val="tx1"/>
                </a:solidFill>
              </a:rPr>
              <a:t>अनुच्छेद 75(3) में प्रावधान है कि मंत्रिपरिषद सामूहिक रूप से लोक सभा के प्रति उत्तरदायी होगी।</a:t>
            </a:r>
          </a:p>
          <a:p>
            <a:pPr algn="just">
              <a:lnSpc>
                <a:spcPct val="120000"/>
              </a:lnSpc>
            </a:pPr>
            <a:r>
              <a:rPr lang="hi-IN" altLang="en-US" sz="7200" dirty="0">
                <a:solidFill>
                  <a:schemeClr val="tx1"/>
                </a:solidFill>
              </a:rPr>
              <a:t>राष्ट्रपति किसी को भी प्रधानमंत्री के रूप में नियुक्त कर सकता है। प्रधानमंत्री के लिए संसद का सदस्य होना ज़रूरी नहीं है।</a:t>
            </a:r>
          </a:p>
          <a:p>
            <a:pPr algn="just">
              <a:lnSpc>
                <a:spcPct val="120000"/>
              </a:lnSpc>
            </a:pPr>
            <a:r>
              <a:rPr lang="hi-IN" altLang="en-US" sz="7200" dirty="0">
                <a:solidFill>
                  <a:schemeClr val="tx1"/>
                </a:solidFill>
              </a:rPr>
              <a:t>लोकसभा चुनावों के बाद, संवैधानिक परंपराओं के अनुसार, राष्ट्रपति को खुद को संतुष्ट करना होता है कि जिस व्यक्ति को वह सरकार बनाने के लिए आमंत्रित कर रहा है, उसे लोकसभा का विश्वासमत प्राप्त है।</a:t>
            </a:r>
          </a:p>
          <a:p>
            <a:pPr algn="just">
              <a:lnSpc>
                <a:spcPct val="120000"/>
              </a:lnSpc>
            </a:pPr>
            <a:r>
              <a:rPr lang="hi-IN" altLang="en-US" sz="7200" dirty="0">
                <a:solidFill>
                  <a:schemeClr val="tx1"/>
                </a:solidFill>
              </a:rPr>
              <a:t>यदि किसी भी दल को स्पष्ट बहुमत नहीं मिलता है, तो प्रधान मंत्री की नियुक्ति में राष्ट्रपति के विवेकाधिकार के कारण राष्ट्रपति सर्वशक्तिमान हो जाता है। वह सबसे बड़ी पार्टी के नेता या चुनाव पूर्व गठबंधन के नेता या चुनाव बाद गठबंधन के नेता को बुला सकता है।</a:t>
            </a:r>
          </a:p>
          <a:p>
            <a:pPr algn="just">
              <a:lnSpc>
                <a:spcPct val="120000"/>
              </a:lnSpc>
            </a:pPr>
            <a:endParaRPr lang="en-US" sz="7200" dirty="0">
              <a:solidFill>
                <a:schemeClr val="tx1"/>
              </a:solidFill>
            </a:endParaRPr>
          </a:p>
          <a:p>
            <a:pPr algn="just"/>
            <a:endParaRPr lang="en-US" dirty="0">
              <a:solidFill>
                <a:schemeClr val="tx1"/>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प्रधानमंत्री की नियुक्ति कैसे होती है?</a:t>
            </a:r>
            <a:endParaRPr lang="en-US" altLang="hi-IN" sz="3400" b="1" dirty="0">
              <a:solidFill>
                <a:prstClr val="black"/>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07498"/>
            <a:ext cx="8229600" cy="4525963"/>
          </a:xfrm>
        </p:spPr>
        <p:txBody>
          <a:bodyPr>
            <a:normAutofit fontScale="62500" lnSpcReduction="20000"/>
          </a:bodyPr>
          <a:lstStyle/>
          <a:p>
            <a:pPr algn="just">
              <a:lnSpc>
                <a:spcPct val="120000"/>
              </a:lnSpc>
            </a:pPr>
            <a:r>
              <a:rPr lang="hi-IN" altLang="en-US" dirty="0">
                <a:solidFill>
                  <a:schemeClr val="tx1"/>
                </a:solidFill>
              </a:rPr>
              <a:t>ब्रिटिश संसदीय प्रणाली में प्रधान मंत्री की उच्चतम स्थिति है।</a:t>
            </a:r>
          </a:p>
          <a:p>
            <a:pPr algn="just">
              <a:lnSpc>
                <a:spcPct val="120000"/>
              </a:lnSpc>
            </a:pPr>
            <a:r>
              <a:rPr lang="hi-IN" altLang="en-US" dirty="0">
                <a:solidFill>
                  <a:schemeClr val="tx1"/>
                </a:solidFill>
              </a:rPr>
              <a:t>आज यह कहना कि प्रधान मंत्री केवल बराबर वालों में प्रथम हैं, वास्तव में अपने मंत्रियों के साथ प्रधान मंत्री के संबंधों को नहीं दर्शाता है।</a:t>
            </a:r>
          </a:p>
          <a:p>
            <a:pPr algn="just">
              <a:lnSpc>
                <a:spcPct val="120000"/>
              </a:lnSpc>
            </a:pPr>
            <a:r>
              <a:rPr lang="hi-IN" altLang="en-US" dirty="0">
                <a:solidFill>
                  <a:schemeClr val="tx1"/>
                </a:solidFill>
              </a:rPr>
              <a:t>उसकी कोई बराबरी नहीं है। मंत्रिपरिषद प्रधान मंत्री के साथ तैरती है और साथ ही डूब जाती है।</a:t>
            </a:r>
          </a:p>
          <a:p>
            <a:pPr algn="just">
              <a:lnSpc>
                <a:spcPct val="120000"/>
              </a:lnSpc>
            </a:pPr>
            <a:r>
              <a:rPr lang="hi-IN" altLang="en-US" dirty="0">
                <a:solidFill>
                  <a:schemeClr val="tx1"/>
                </a:solidFill>
              </a:rPr>
              <a:t>यदि प्रधानमंत्री के पास प्रचंड बहुमत है, तो उसे भारी शक्तियाँ प्राप्त होंगी क्योंकि वास्तव में मंत्री उसकी इच्छा पर ही पद धारण करते हैं। वह मंत्री बना और हटा सकता है।</a:t>
            </a:r>
          </a:p>
          <a:p>
            <a:pPr algn="just">
              <a:lnSpc>
                <a:spcPct val="120000"/>
              </a:lnSpc>
            </a:pPr>
            <a:r>
              <a:rPr lang="hi-IN" altLang="en-US" dirty="0">
                <a:solidFill>
                  <a:schemeClr val="tx1"/>
                </a:solidFill>
                <a:sym typeface="+mn-ea"/>
              </a:rPr>
              <a:t>गठबंधन सरकारों में </a:t>
            </a:r>
            <a:r>
              <a:rPr lang="hi-IN" altLang="en-US" dirty="0">
                <a:solidFill>
                  <a:schemeClr val="tx1"/>
                </a:solidFill>
              </a:rPr>
              <a:t>मंत्री अधिक स्वतंत्रता का प्रयोग कर सकते हैं और अधिक स्वायत्तता ले सकते हैं।</a:t>
            </a:r>
          </a:p>
          <a:p>
            <a:pPr algn="just">
              <a:lnSpc>
                <a:spcPct val="120000"/>
              </a:lnSpc>
            </a:pPr>
            <a:r>
              <a:rPr lang="hi-IN" altLang="en-US" dirty="0">
                <a:solidFill>
                  <a:schemeClr val="tx1"/>
                </a:solidFill>
              </a:rPr>
              <a:t>कई संसदीय चुनाव आज राष्ट्रपति प्रणाली बन जाते हैं और लोग पार्टी को नहीं बल्कि उस नेता को वोट देते हैं जिसे वे अपने प्रधान मंत्री के रूप में देखना चाहते हैं।</a:t>
            </a:r>
          </a:p>
          <a:p>
            <a:pPr algn="just"/>
            <a:endParaRPr lang="hi-IN" altLang="en-US" dirty="0">
              <a:solidFill>
                <a:schemeClr val="tx1"/>
              </a:solidFill>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प्रधानमंत्री सिर्फ बराबर के मंत्रियों में पहले है?</a:t>
            </a:r>
            <a:endParaRPr lang="en-US" altLang="hi-IN" sz="3400" b="1" dirty="0">
              <a:solidFill>
                <a:prstClr val="black"/>
              </a:solidFill>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8" y="1643143"/>
            <a:ext cx="8229600" cy="4525963"/>
          </a:xfrm>
        </p:spPr>
        <p:txBody>
          <a:bodyPr>
            <a:noAutofit/>
          </a:bodyPr>
          <a:lstStyle/>
          <a:p>
            <a:pPr algn="just">
              <a:lnSpc>
                <a:spcPct val="120000"/>
              </a:lnSpc>
            </a:pPr>
            <a:r>
              <a:rPr lang="en-US" sz="2000" dirty="0">
                <a:solidFill>
                  <a:schemeClr val="tx1"/>
                </a:solidFill>
              </a:rPr>
              <a:t> </a:t>
            </a:r>
            <a:r>
              <a:rPr lang="hi-IN" altLang="en-US" sz="1900" dirty="0">
                <a:solidFill>
                  <a:schemeClr val="tx1"/>
                </a:solidFill>
              </a:rPr>
              <a:t>हाँ।</a:t>
            </a:r>
            <a:endParaRPr lang="en-US" sz="1900" dirty="0">
              <a:solidFill>
                <a:schemeClr val="tx1"/>
              </a:solidFill>
            </a:endParaRPr>
          </a:p>
          <a:p>
            <a:pPr algn="just">
              <a:lnSpc>
                <a:spcPct val="120000"/>
              </a:lnSpc>
            </a:pPr>
            <a:r>
              <a:rPr lang="hi-IN" altLang="en-US" sz="1900" dirty="0">
                <a:solidFill>
                  <a:schemeClr val="tx1"/>
                </a:solidFill>
              </a:rPr>
              <a:t>42वें संविधान संशोधन, 1976 से पहले, अनुच्छेद 74 में यह प्रावधान था कि राष्ट्रपति को उनके कार्यों को करने में सहायता और सलाह देने के लिए प्रधान मंत्री के साथ एक मंत्रिपरिषद होगी।</a:t>
            </a:r>
          </a:p>
          <a:p>
            <a:pPr algn="just">
              <a:lnSpc>
                <a:spcPct val="120000"/>
              </a:lnSpc>
            </a:pPr>
            <a:r>
              <a:rPr lang="hi-IN" altLang="en-US" sz="1900" dirty="0">
                <a:solidFill>
                  <a:schemeClr val="tx1"/>
                </a:solidFill>
              </a:rPr>
              <a:t>42वें संशोधन के बाद यह निर्धारित किया गया कि राष्ट्रपति को अपने कार्यों को प्रधानमंत्री की अध्यक्षता वाली मंत्रिपरिषद की सहायता और सलाह पर करना होगा।</a:t>
            </a:r>
          </a:p>
          <a:p>
            <a:pPr algn="just">
              <a:lnSpc>
                <a:spcPct val="120000"/>
              </a:lnSpc>
            </a:pPr>
            <a:r>
              <a:rPr lang="hi-IN" altLang="en-US" sz="1900" dirty="0">
                <a:solidFill>
                  <a:schemeClr val="tx1"/>
                </a:solidFill>
              </a:rPr>
              <a:t>44वें संविधान संशोधन के बाद, राष्ट्रपति मंत्रिपरिषद से ऐसी सलाह पर </a:t>
            </a:r>
            <a:r>
              <a:rPr lang="hi-IN" altLang="en-US" sz="1900" dirty="0">
                <a:solidFill>
                  <a:schemeClr val="tx1"/>
                </a:solidFill>
                <a:sym typeface="+mn-ea"/>
              </a:rPr>
              <a:t>या तो आम तौर पर या अन्यथा, </a:t>
            </a:r>
            <a:r>
              <a:rPr lang="hi-IN" altLang="en-US" sz="1900" dirty="0">
                <a:solidFill>
                  <a:schemeClr val="tx1"/>
                </a:solidFill>
              </a:rPr>
              <a:t>पुनर्विचार करने की अपेक्षा कर सकते हैं,  और राष्ट्रपति इस तरह के पुनर्विचार के बाद दी गई सलाह के अनुसार कार्य करेगा।</a:t>
            </a:r>
          </a:p>
          <a:p>
            <a:pPr algn="just">
              <a:lnSpc>
                <a:spcPct val="120000"/>
              </a:lnSpc>
            </a:pPr>
            <a:r>
              <a:rPr lang="hi-IN" altLang="en-US" sz="1900" dirty="0">
                <a:solidFill>
                  <a:schemeClr val="tx1"/>
                </a:solidFill>
              </a:rPr>
              <a:t>1987 में राष्ट्रपति ज़ैल सिंह ने भारतीय डाक विधेयक को पुनर्विचार के लिए भेजा। इसी तरह राष्ट्रपति ए.पी.जे. कलाम ने 2006 में लाभ का पद विधेयक वापस कर दिया था और राष्ट्रपति के.आर. नारायणन ने 1997 और 1998 में दो बार यू.पी. </a:t>
            </a:r>
            <a:r>
              <a:rPr lang="hi-IN" altLang="en-US" sz="1900" dirty="0">
                <a:solidFill>
                  <a:schemeClr val="tx1"/>
                </a:solidFill>
                <a:sym typeface="+mn-ea"/>
              </a:rPr>
              <a:t>और बिहार</a:t>
            </a:r>
            <a:r>
              <a:rPr lang="hi-IN" altLang="en-US" sz="1900" dirty="0">
                <a:solidFill>
                  <a:schemeClr val="tx1"/>
                </a:solidFill>
              </a:rPr>
              <a:t> में राष्ट्रपति शासन लगाने से इनकार कर दिया था। </a:t>
            </a:r>
          </a:p>
        </p:txBody>
      </p:sp>
      <p:sp>
        <p:nvSpPr>
          <p:cNvPr id="6" name="TextBox 4"/>
          <p:cNvSpPr txBox="1"/>
          <p:nvPr/>
        </p:nvSpPr>
        <p:spPr>
          <a:xfrm>
            <a:off x="595946" y="44624"/>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राष्ट्रपति मंत्रिपरिषद की सलाह मानने के लिए बाध्य हैं?</a:t>
            </a:r>
            <a:endParaRPr lang="en-US" altLang="hi-IN" sz="3400" b="1" dirty="0">
              <a:solidFill>
                <a:prstClr val="black"/>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889125"/>
            <a:ext cx="8229600" cy="4525963"/>
          </a:xfrm>
        </p:spPr>
        <p:txBody>
          <a:bodyPr>
            <a:normAutofit fontScale="77500" lnSpcReduction="20000"/>
          </a:bodyPr>
          <a:lstStyle/>
          <a:p>
            <a:pPr algn="just">
              <a:lnSpc>
                <a:spcPct val="120000"/>
              </a:lnSpc>
            </a:pPr>
            <a:r>
              <a:rPr lang="hi-IN" altLang="en-US" dirty="0">
                <a:solidFill>
                  <a:schemeClr val="tx1"/>
                </a:solidFill>
              </a:rPr>
              <a:t>दो तरह की </a:t>
            </a:r>
            <a:r>
              <a:rPr lang="hi-IN" altLang="en-US" dirty="0">
                <a:solidFill>
                  <a:schemeClr val="tx1"/>
                </a:solidFill>
                <a:sym typeface="+mn-ea"/>
              </a:rPr>
              <a:t>विचारधाराएँ </a:t>
            </a:r>
            <a:r>
              <a:rPr lang="hi-IN" altLang="en-US" dirty="0">
                <a:solidFill>
                  <a:schemeClr val="tx1"/>
                </a:solidFill>
              </a:rPr>
              <a:t>हैं। </a:t>
            </a:r>
          </a:p>
          <a:p>
            <a:pPr algn="just">
              <a:lnSpc>
                <a:spcPct val="120000"/>
              </a:lnSpc>
            </a:pPr>
            <a:r>
              <a:rPr lang="hi-IN" altLang="en-US" dirty="0">
                <a:solidFill>
                  <a:schemeClr val="tx1"/>
                </a:solidFill>
              </a:rPr>
              <a:t>एक कहती है कि राष्ट्रपति ब्रिटिश सम्राट की तरह केवल नाममात्र के प्रमुख हैं जो केवल शासन करता है लेकिन शासन चलाता नहीं है।</a:t>
            </a:r>
          </a:p>
          <a:p>
            <a:pPr algn="just">
              <a:lnSpc>
                <a:spcPct val="120000"/>
              </a:lnSpc>
            </a:pPr>
            <a:r>
              <a:rPr lang="hi-IN" altLang="en-US" dirty="0">
                <a:solidFill>
                  <a:schemeClr val="tx1"/>
                </a:solidFill>
              </a:rPr>
              <a:t>पं. नेहरू और सुप्रीम कोर्ट की राय है कि चूँकि हम एक संसदीय लोकतंत्र हैं, राष्ट्रपति के पास कोई वास्तविक शक्ति नहीं हो सकती है।</a:t>
            </a:r>
          </a:p>
          <a:p>
            <a:pPr algn="just">
              <a:lnSpc>
                <a:spcPct val="120000"/>
              </a:lnSpc>
            </a:pPr>
            <a:r>
              <a:rPr lang="hi-IN" altLang="en-US" dirty="0">
                <a:solidFill>
                  <a:schemeClr val="tx1"/>
                </a:solidFill>
              </a:rPr>
              <a:t>दूसरी विचारधारा का मानना ​​है कि भारतीय राष्ट्रपति केवल नाममात्र का मुखिया नहीं है, बल्कि वह मंत्रिमंडल बना और हटा सकता है। डॉ. राजेंद्र प्रसाद और के.एम. मुंशी इस </a:t>
            </a:r>
            <a:r>
              <a:rPr lang="hi-IN" altLang="en-US" dirty="0">
                <a:solidFill>
                  <a:schemeClr val="tx1"/>
                </a:solidFill>
                <a:sym typeface="+mn-ea"/>
              </a:rPr>
              <a:t>विचारधारा </a:t>
            </a:r>
            <a:r>
              <a:rPr lang="hi-IN" altLang="en-US" dirty="0">
                <a:solidFill>
                  <a:schemeClr val="tx1"/>
                </a:solidFill>
              </a:rPr>
              <a:t>के प्रमुख समर्थक हैं।</a:t>
            </a: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भारत के राष्ट्रपति नाममात्र के मुखिया होते हैं?</a:t>
            </a:r>
            <a:endParaRPr lang="en-US" altLang="hi-IN" sz="3400" b="1" dirty="0">
              <a:solidFill>
                <a:prstClr val="black"/>
              </a:solidFill>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525963"/>
          </a:xfrm>
        </p:spPr>
        <p:txBody>
          <a:bodyPr>
            <a:normAutofit fontScale="25000" lnSpcReduction="20000"/>
          </a:bodyPr>
          <a:lstStyle/>
          <a:p>
            <a:pPr algn="just"/>
            <a:r>
              <a:rPr lang="hi-IN" altLang="en-US" sz="6800" dirty="0">
                <a:solidFill>
                  <a:schemeClr val="tx1"/>
                </a:solidFill>
              </a:rPr>
              <a:t>यह विचारधारा निम्नलिखित अनुच्छेदों पर निर्भर है:</a:t>
            </a:r>
          </a:p>
          <a:p>
            <a:pPr algn="just"/>
            <a:r>
              <a:rPr lang="hi-IN" altLang="en-US" sz="6800" dirty="0">
                <a:solidFill>
                  <a:schemeClr val="tx1"/>
                </a:solidFill>
              </a:rPr>
              <a:t>प्रधान मंत्री लोकसभा का नेता होता है, लेकिन राष्ट्रपति के पास व्यापक निर्वाचक मंडल होता है जिसमें न केवल संसद के दोनों सदन होते हैं बल्कि राज्य विधानसभाएँ भी होती हैं।</a:t>
            </a:r>
          </a:p>
          <a:p>
            <a:pPr algn="just"/>
            <a:r>
              <a:rPr lang="hi-IN" altLang="en-US" sz="6800" dirty="0">
                <a:solidFill>
                  <a:schemeClr val="tx1"/>
                </a:solidFill>
              </a:rPr>
              <a:t>अनुच्छेद 53(1) में कहा गया है कि संघ की कार्यकारी शक्ति राष्ट्रपति में निहित होगी और इस संविधान के अनुसार उनके द्वारा या तो सीधे या उनके अधीनस्थ अधिकारियों के माध्यम से प्रयोग की जाएगी।</a:t>
            </a:r>
          </a:p>
          <a:p>
            <a:pPr algn="just"/>
            <a:r>
              <a:rPr lang="hi-IN" altLang="en-US" sz="6800" dirty="0">
                <a:solidFill>
                  <a:schemeClr val="tx1"/>
                </a:solidFill>
              </a:rPr>
              <a:t>अनुच्छेद 60 के तहत राष्ट्रपति शपथ लेता है जिसमें वह संविधान और कानून के संरक्षण, रक्षा और बचाव का वचन देता है और वह खुद को भारत के लोगों की सेवा और भलाई के लिए समर्पित करेगा।</a:t>
            </a:r>
          </a:p>
          <a:p>
            <a:pPr algn="just"/>
            <a:r>
              <a:rPr lang="hi-IN" altLang="en-US" sz="6800" dirty="0">
                <a:solidFill>
                  <a:schemeClr val="tx1"/>
                </a:solidFill>
              </a:rPr>
              <a:t>अनुच्छेद 61 के तहत केवल संविधान के उल्लंघन पर राष्ट्रपति पर महाभियोग चलाया जा सकता है।</a:t>
            </a:r>
          </a:p>
          <a:p>
            <a:pPr algn="just"/>
            <a:r>
              <a:rPr lang="hi-IN" altLang="en-US" sz="6800" dirty="0">
                <a:solidFill>
                  <a:schemeClr val="tx1"/>
                </a:solidFill>
              </a:rPr>
              <a:t>सुप्रीम कोर्ट ने शमशेर सिंह बनाम पंजाब राज्य (1974) मामले में इस विवाद को सुलझाया और न्यायमूर्ति कृष्णा अय्यर ने कहा:</a:t>
            </a:r>
          </a:p>
          <a:p>
            <a:pPr algn="just"/>
            <a:r>
              <a:rPr lang="hi-IN" altLang="en-US" sz="6800" dirty="0">
                <a:solidFill>
                  <a:schemeClr val="tx1"/>
                </a:solidFill>
              </a:rPr>
              <a:t>हम अपने संविधान की इस शाखा के कानून की घोषणा करते हैं कि </a:t>
            </a:r>
            <a:r>
              <a:rPr lang="hi-IN" altLang="en-US" sz="6800" dirty="0">
                <a:solidFill>
                  <a:schemeClr val="tx1"/>
                </a:solidFill>
                <a:sym typeface="+mn-ea"/>
              </a:rPr>
              <a:t>विभिन्न अनुच्छेदों के तहत </a:t>
            </a:r>
            <a:r>
              <a:rPr lang="hi-IN" altLang="en-US" sz="6800" dirty="0">
                <a:solidFill>
                  <a:schemeClr val="tx1"/>
                </a:solidFill>
              </a:rPr>
              <a:t>राष्ट्रपति और राज्यपाल, सभी कार्यकारी और अन्य शक्तियों के संरक्षक हैं। इन प्रावधानों के आधार पर, अपनी औपचारिक संवैधानिक शक्तियों का प्रयोग </a:t>
            </a:r>
            <a:r>
              <a:rPr lang="hi-IN" altLang="en-US" sz="6800" dirty="0">
                <a:solidFill>
                  <a:schemeClr val="tx1"/>
                </a:solidFill>
                <a:sym typeface="+mn-ea"/>
              </a:rPr>
              <a:t>कुछ प्रसिद्ध असाधारण स्थितियों को छोड़कर</a:t>
            </a:r>
            <a:r>
              <a:rPr lang="hi-IN" altLang="en-US" sz="6800" dirty="0">
                <a:solidFill>
                  <a:schemeClr val="tx1"/>
                </a:solidFill>
              </a:rPr>
              <a:t> केवल और केवल </a:t>
            </a:r>
            <a:r>
              <a:rPr lang="hi-IN" altLang="en-US" sz="6800" dirty="0">
                <a:solidFill>
                  <a:schemeClr val="tx1"/>
                </a:solidFill>
                <a:sym typeface="+mn-ea"/>
              </a:rPr>
              <a:t>अपने मंत्रियों की </a:t>
            </a:r>
            <a:r>
              <a:rPr lang="hi-IN" altLang="en-US" sz="6800" dirty="0">
                <a:solidFill>
                  <a:schemeClr val="tx1"/>
                </a:solidFill>
              </a:rPr>
              <a:t>सलाह के अनुसार करेंगे।</a:t>
            </a:r>
          </a:p>
          <a:p>
            <a:pPr algn="just"/>
            <a:r>
              <a:rPr lang="hi-IN" altLang="en-US" sz="6800" dirty="0">
                <a:solidFill>
                  <a:schemeClr val="tx1"/>
                </a:solidFill>
              </a:rPr>
              <a:t>इस प्रकार अब इसमें कोई संदेह नहीं है कि भारतीय राष्ट्रपति को अपने मंत्रिपरिषद की सलाह पर अपने कार्यों का निर्वहन करना होता है।</a:t>
            </a:r>
          </a:p>
          <a:p>
            <a:pPr algn="just">
              <a:lnSpc>
                <a:spcPct val="150000"/>
              </a:lnSpc>
            </a:pPr>
            <a:endParaRPr lang="hi-IN" altLang="en-US" sz="5600" dirty="0">
              <a:solidFill>
                <a:schemeClr val="tx1"/>
              </a:solidFill>
            </a:endParaRPr>
          </a:p>
        </p:txBody>
      </p:sp>
      <p:sp>
        <p:nvSpPr>
          <p:cNvPr id="4"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क्या भारत के राष्ट्रपति नाममात्र के प्रमुख</a:t>
            </a:r>
            <a:endParaRPr lang="en-US" altLang="en-US" sz="3400" dirty="0">
              <a:sym typeface="+mn-ea"/>
            </a:endParaRPr>
          </a:p>
          <a:p>
            <a:pPr algn="ctr">
              <a:lnSpc>
                <a:spcPct val="150000"/>
              </a:lnSpc>
            </a:pPr>
            <a:r>
              <a:rPr lang="hi-IN" altLang="en-US" sz="3400" dirty="0">
                <a:sym typeface="+mn-ea"/>
              </a:rPr>
              <a:t>होते हैं?</a:t>
            </a:r>
            <a:endParaRPr lang="en-US" altLang="hi-IN" sz="3400" b="1" dirty="0">
              <a:solidFill>
                <a:prstClr val="black"/>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2103437"/>
            <a:ext cx="8229600" cy="4525963"/>
          </a:xfrm>
        </p:spPr>
        <p:txBody>
          <a:bodyPr>
            <a:normAutofit fontScale="70000" lnSpcReduction="20000"/>
          </a:bodyPr>
          <a:lstStyle/>
          <a:p>
            <a:pPr algn="just">
              <a:lnSpc>
                <a:spcPct val="120000"/>
              </a:lnSpc>
            </a:pPr>
            <a:r>
              <a:rPr lang="hi-IN" altLang="en-US" dirty="0">
                <a:solidFill>
                  <a:schemeClr val="tx1"/>
                </a:solidFill>
              </a:rPr>
              <a:t>अनुच्छेद 123 में कहा गया है कि यदि संसद के दोनों सदनों के सत्र के अलावा किसी भी समय, राष्ट्रपति इस बात से संतुष्ट हैं कि ऐसी परिस्थितियाँ मौजूद हैं जिनके लिए उन्हें तत्काल कार्रवाई करना आवश्यक है, तो वे ऐसे अध्यादेशों को प्रख्यापित कर सकते हैं जैसे कि आवश्यक परिस्थितियाँ उन्हें दिखाई देती हैं। </a:t>
            </a:r>
            <a:r>
              <a:rPr lang="en-US" dirty="0">
                <a:solidFill>
                  <a:schemeClr val="tx1"/>
                </a:solidFill>
              </a:rPr>
              <a:t> </a:t>
            </a:r>
          </a:p>
          <a:p>
            <a:pPr algn="just">
              <a:lnSpc>
                <a:spcPct val="120000"/>
              </a:lnSpc>
            </a:pPr>
            <a:r>
              <a:rPr lang="hi-IN" altLang="en-US" dirty="0">
                <a:solidFill>
                  <a:schemeClr val="tx1"/>
                </a:solidFill>
              </a:rPr>
              <a:t>इस अनुच्छेद के तहत प्रख्यापित कोई अध्यादेश संसद के अधिनियम की तरह शक्तिशाली और प्रभावी होगा, लेकिन ऐसा प्रत्येक अध्यादेश संसद के दोनों सदनों के समक्ष रखा जाएगा और संसद का सत्र शुरू होने से छह सप्ताह की समाप्ति पर काम करना बंद कर देगा, या, यदि उस अवधि की समाप्ति से पहले इसे अस्वीकार करने वाले प्रस्तावों को दोनों सदनों द्वारा पारित किया जाता है, तो उन प्रस्तावों में से दूसरे के पारित होने पर।</a:t>
            </a:r>
          </a:p>
        </p:txBody>
      </p:sp>
      <p:sp>
        <p:nvSpPr>
          <p:cNvPr id="4"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राष्ट्रपति की अध्यादेश बनाने की शक्ति</a:t>
            </a:r>
            <a:endParaRPr lang="en-US" altLang="en-US" sz="3400" dirty="0">
              <a:sym typeface="+mn-ea"/>
            </a:endParaRPr>
          </a:p>
          <a:p>
            <a:pPr algn="ctr">
              <a:lnSpc>
                <a:spcPct val="150000"/>
              </a:lnSpc>
            </a:pPr>
            <a:r>
              <a:rPr lang="hi-IN" altLang="en-US" sz="3400" dirty="0">
                <a:sym typeface="+mn-ea"/>
              </a:rPr>
              <a:t>क्या है</a:t>
            </a:r>
            <a:r>
              <a:rPr lang="en-US" altLang="en-US" sz="3400" dirty="0">
                <a:sym typeface="+mn-ea"/>
              </a:rPr>
              <a:t>?</a:t>
            </a:r>
            <a:endParaRPr lang="en-US" altLang="hi-IN" sz="3400" b="1" dirty="0">
              <a:solidFill>
                <a:prstClr val="black"/>
              </a:solidFill>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2500" lnSpcReduction="20000"/>
          </a:bodyPr>
          <a:lstStyle/>
          <a:p>
            <a:pPr algn="just">
              <a:lnSpc>
                <a:spcPct val="120000"/>
              </a:lnSpc>
            </a:pPr>
            <a:r>
              <a:rPr lang="hi-IN" altLang="en-US" dirty="0"/>
              <a:t>भारत संसदीय लोकतंत्र है। तद्नुसार हमारा राष्ट्रपति केवल नाममात्र का मुखिया होता है और उसे प्रधान मंत्री की अध्यक्षता वाली मंत्रिपरिषद की सहायता और सलाह पर कार्य करना होता है।</a:t>
            </a:r>
          </a:p>
          <a:p>
            <a:pPr algn="just">
              <a:lnSpc>
                <a:spcPct val="120000"/>
              </a:lnSpc>
            </a:pPr>
            <a:r>
              <a:rPr lang="hi-IN" altLang="en-US" dirty="0"/>
              <a:t>भारतीय राष्ट्रपति शासन करता है लेकिन शासन चलाता नहीं है।</a:t>
            </a:r>
          </a:p>
          <a:p>
            <a:pPr algn="just">
              <a:lnSpc>
                <a:spcPct val="120000"/>
              </a:lnSpc>
            </a:pPr>
            <a:r>
              <a:rPr lang="hi-IN" altLang="en-US" dirty="0"/>
              <a:t>आपातकालीन स्थितियों में, जहाँ तत्काल कार्रवाई की आवश्यकता होती है, अध्यादेशों को प्रख्यापित किया जा सकता है।</a:t>
            </a:r>
          </a:p>
          <a:p>
            <a:pPr algn="just">
              <a:lnSpc>
                <a:spcPct val="120000"/>
              </a:lnSpc>
            </a:pPr>
            <a:r>
              <a:rPr lang="hi-IN" altLang="en-US" dirty="0"/>
              <a:t>आगे: हम भारतीय न्यायपालिका और न्यायाधीशों की नियुक्ति पर चर्चा करेंगे।</a:t>
            </a:r>
          </a:p>
          <a:p>
            <a:pPr algn="just">
              <a:lnSpc>
                <a:spcPct val="120000"/>
              </a:lnSpc>
            </a:pPr>
            <a:r>
              <a:rPr lang="hi-IN" altLang="en-US" dirty="0"/>
              <a:t>धन्यवाद।</a:t>
            </a:r>
          </a:p>
        </p:txBody>
      </p:sp>
      <p:sp>
        <p:nvSpPr>
          <p:cNvPr id="4"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आज हमने क्या सीखा?</a:t>
            </a:r>
            <a:endParaRPr lang="en-US" altLang="hi-IN" sz="3400" b="1" dirty="0">
              <a:solidFill>
                <a:prstClr val="black"/>
              </a:solidFill>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1143000"/>
          </a:xfrm>
        </p:spPr>
        <p:txBody>
          <a:bodyPr/>
          <a:lstStyle/>
          <a:p>
            <a:r>
              <a:rPr lang="hi-IN" altLang="en-IN" b="1" dirty="0"/>
              <a:t>अस्वीकरण</a:t>
            </a:r>
          </a:p>
        </p:txBody>
      </p:sp>
      <p:sp>
        <p:nvSpPr>
          <p:cNvPr id="3" name="Content Placeholder 2"/>
          <p:cNvSpPr>
            <a:spLocks noGrp="1"/>
          </p:cNvSpPr>
          <p:nvPr>
            <p:ph idx="1"/>
          </p:nvPr>
        </p:nvSpPr>
        <p:spPr>
          <a:xfrm>
            <a:off x="467544" y="3429000"/>
            <a:ext cx="8229600" cy="4525963"/>
          </a:xfrm>
        </p:spPr>
        <p:txBody>
          <a:bodyPr>
            <a:normAutofit/>
          </a:bodyPr>
          <a:lstStyle/>
          <a:p>
            <a:pPr marL="0" indent="0" algn="ctr">
              <a:buNone/>
            </a:pPr>
            <a:r>
              <a:rPr lang="hi-IN" altLang="en-IN" sz="2000" dirty="0"/>
              <a:t>व्याख्यान में वक्ता द्वारा व्यक्त किये गये विचार उनके निजी विचार हैं।</a:t>
            </a:r>
          </a:p>
          <a:p>
            <a:pPr marL="0" indent="0">
              <a:buNone/>
            </a:pP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5191"/>
            <a:ext cx="8229600" cy="4525963"/>
          </a:xfrm>
        </p:spPr>
        <p:txBody>
          <a:bodyPr>
            <a:noAutofit/>
          </a:bodyPr>
          <a:lstStyle/>
          <a:p>
            <a:pPr algn="just"/>
            <a:r>
              <a:rPr lang="hi-IN" altLang="en-US" sz="2200" dirty="0">
                <a:solidFill>
                  <a:schemeClr val="tx1"/>
                </a:solidFill>
              </a:rPr>
              <a:t>मौलिक अधिकारों, नीति निदेशक सिद्धांतों और मौलिक कर्तव्यों पर चर्चा करने के बाद, अब हम</a:t>
            </a:r>
            <a:r>
              <a:rPr lang="en-US" altLang="hi-IN" sz="2200" dirty="0">
                <a:solidFill>
                  <a:schemeClr val="tx1"/>
                </a:solidFill>
              </a:rPr>
              <a:t> </a:t>
            </a:r>
            <a:r>
              <a:rPr lang="hi-IN" altLang="hi-IN" sz="2200" dirty="0">
                <a:solidFill>
                  <a:schemeClr val="tx1"/>
                </a:solidFill>
              </a:rPr>
              <a:t>संघीय</a:t>
            </a:r>
            <a:r>
              <a:rPr lang="hi-IN" altLang="en-US" sz="2200" dirty="0">
                <a:solidFill>
                  <a:schemeClr val="tx1"/>
                </a:solidFill>
              </a:rPr>
              <a:t> कार्यपालिका और राष्ट्रपति-प्रधान मंत्री संबंध के बारे में बात करेंगे।</a:t>
            </a:r>
          </a:p>
          <a:p>
            <a:pPr algn="just"/>
            <a:r>
              <a:rPr lang="hi-IN" altLang="en-US" sz="2200" dirty="0">
                <a:solidFill>
                  <a:schemeClr val="tx1"/>
                </a:solidFill>
              </a:rPr>
              <a:t>हमने ब्रिटिश संसदीय प्रणाली से परिचित होने के कारण संसदीय लोकतंत्र को अपनाया था।</a:t>
            </a:r>
          </a:p>
          <a:p>
            <a:pPr algn="just"/>
            <a:r>
              <a:rPr lang="hi-IN" altLang="en-US" sz="2200" dirty="0">
                <a:solidFill>
                  <a:schemeClr val="tx1"/>
                </a:solidFill>
              </a:rPr>
              <a:t>संघ के तीन अंग हैं अर्थात कार्यपालिका, संसद और संघीय न्यायपालिका।</a:t>
            </a:r>
          </a:p>
          <a:p>
            <a:pPr algn="just"/>
            <a:r>
              <a:rPr lang="hi-IN" altLang="en-US" sz="2200" dirty="0">
                <a:solidFill>
                  <a:schemeClr val="tx1"/>
                </a:solidFill>
              </a:rPr>
              <a:t>भारतीय संविधान का भाग V संघ से संबंधित है और इसका अध्याय I</a:t>
            </a:r>
            <a:r>
              <a:rPr lang="en-IN" altLang="en-US" sz="2200" dirty="0">
                <a:solidFill>
                  <a:schemeClr val="tx1"/>
                </a:solidFill>
              </a:rPr>
              <a:t> </a:t>
            </a:r>
            <a:r>
              <a:rPr lang="hi-IN" altLang="en-US" sz="2200" dirty="0">
                <a:solidFill>
                  <a:schemeClr val="tx1"/>
                </a:solidFill>
              </a:rPr>
              <a:t>कार्यपालिका के लिए, अध्याय II संसद के लिए, अध्याय III राष्ट्रपति की विधायी शक्तियों के लिए प्रावधान करता है। इसमें केवल एक अनुच्छेद यानी अनुच्छेद 123 है जो राष्ट्रपति को अध्यादेशों को प्रख्यापित करने की शक्ति प्रदान करता है।</a:t>
            </a:r>
            <a:r>
              <a:rPr lang="en-US" sz="2200" dirty="0">
                <a:solidFill>
                  <a:schemeClr val="tx1"/>
                </a:solidFill>
              </a:rPr>
              <a:t> </a:t>
            </a:r>
          </a:p>
          <a:p>
            <a:pPr algn="just"/>
            <a:r>
              <a:rPr lang="hi-IN" altLang="en-US" sz="2200" dirty="0">
                <a:solidFill>
                  <a:schemeClr val="tx1"/>
                </a:solidFill>
              </a:rPr>
              <a:t>अध्याय IV संघीय न्यायपालिका से संबंधित है।</a:t>
            </a:r>
          </a:p>
        </p:txBody>
      </p:sp>
      <p:sp>
        <p:nvSpPr>
          <p:cNvPr id="6" name="TextBox 4"/>
          <p:cNvSpPr txBox="1"/>
          <p:nvPr/>
        </p:nvSpPr>
        <p:spPr>
          <a:xfrm>
            <a:off x="683895" y="228600"/>
            <a:ext cx="7952105" cy="1596591"/>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भारत ने किस प्रकार की सरकार को</a:t>
            </a:r>
            <a:endParaRPr lang="en-US" altLang="en-US" sz="3400" dirty="0">
              <a:sym typeface="+mn-ea"/>
            </a:endParaRPr>
          </a:p>
          <a:p>
            <a:pPr algn="ctr">
              <a:lnSpc>
                <a:spcPct val="150000"/>
              </a:lnSpc>
            </a:pPr>
            <a:r>
              <a:rPr lang="hi-IN" altLang="en-US" sz="3400" dirty="0">
                <a:sym typeface="+mn-ea"/>
              </a:rPr>
              <a:t>अपनाया है?</a:t>
            </a:r>
            <a:endParaRPr lang="en-US" altLang="hi-IN" sz="3400" b="1" dirty="0">
              <a:solidFill>
                <a:prstClr val="black"/>
              </a:solidFill>
              <a:sym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just">
              <a:buNone/>
            </a:pPr>
            <a:r>
              <a:rPr lang="hi-IN" altLang="en-US" sz="2200" dirty="0">
                <a:sym typeface="+mn-ea"/>
              </a:rPr>
              <a:t>संघीय कार्यपालिका</a:t>
            </a:r>
            <a:r>
              <a:rPr lang="hi-IN" altLang="en-US" sz="2200" dirty="0"/>
              <a:t> में निम्नलिखित होते हैं-</a:t>
            </a:r>
          </a:p>
          <a:p>
            <a:pPr algn="just"/>
            <a:r>
              <a:rPr lang="hi-IN" altLang="en-US" sz="2200" dirty="0">
                <a:sym typeface="+mn-ea"/>
              </a:rPr>
              <a:t>राष्ट्रपति </a:t>
            </a:r>
            <a:endParaRPr lang="en-US" sz="2200" dirty="0"/>
          </a:p>
          <a:p>
            <a:pPr algn="just"/>
            <a:r>
              <a:rPr lang="hi-IN" altLang="en-US" sz="2200" dirty="0">
                <a:sym typeface="+mn-ea"/>
              </a:rPr>
              <a:t>उपराष्ट्रपति  </a:t>
            </a:r>
            <a:endParaRPr lang="en-US" sz="2200" dirty="0"/>
          </a:p>
          <a:p>
            <a:pPr algn="just"/>
            <a:r>
              <a:rPr lang="hi-IN" altLang="en-US" sz="2200" dirty="0"/>
              <a:t>प्रधान मंत्री</a:t>
            </a:r>
            <a:endParaRPr lang="en-US" sz="2200" dirty="0"/>
          </a:p>
          <a:p>
            <a:pPr algn="just"/>
            <a:r>
              <a:rPr lang="hi-IN" altLang="en-US" sz="2200" dirty="0"/>
              <a:t>मंत्रिपरिषद</a:t>
            </a:r>
            <a:endParaRPr lang="en-US" sz="2200" dirty="0"/>
          </a:p>
          <a:p>
            <a:pPr algn="just"/>
            <a:r>
              <a:rPr lang="hi-IN" altLang="en-US" sz="2200" dirty="0">
                <a:sym typeface="+mn-ea"/>
              </a:rPr>
              <a:t>महान्यायवादी </a:t>
            </a:r>
            <a:endParaRPr lang="en-US" sz="2200" dirty="0"/>
          </a:p>
          <a:p>
            <a:pPr algn="just"/>
            <a:r>
              <a:rPr lang="hi-IN" altLang="en-US" sz="2200" dirty="0"/>
              <a:t>उपराष्ट्रपति का चुनाव संसद के दोनों सदनों द्वारा किया जाता है। वह राज्यसभा का सभापति होता है लेकिन सदन का सदस्य नहीं होता।</a:t>
            </a:r>
          </a:p>
          <a:p>
            <a:pPr algn="just"/>
            <a:r>
              <a:rPr lang="hi-IN" altLang="en-US" sz="2200" dirty="0"/>
              <a:t>राष्ट्रपति अपना इस्तीफ़ा उपराष्ट्रपति को सौंप सकता है।</a:t>
            </a:r>
          </a:p>
          <a:p>
            <a:pPr algn="just"/>
            <a:r>
              <a:rPr lang="hi-IN" altLang="en-US" sz="2200" dirty="0"/>
              <a:t>भारतीय न्यायालयों में अन्य सभी अधिवक्ताओं पर महान्यायवादी को वरीयता दी जाती है। वह संसद की कार्यवाही में भाग ले सकता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संघीय कार्यपालिका में कौन होते हैं?</a:t>
            </a:r>
            <a:endParaRPr lang="en-US" altLang="hi-IN" sz="3400" b="1" dirty="0">
              <a:solidFill>
                <a:prstClr val="black"/>
              </a:solidFill>
              <a:sym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0000"/>
          </a:bodyPr>
          <a:lstStyle/>
          <a:p>
            <a:pPr algn="just"/>
            <a:r>
              <a:rPr lang="hi-IN" altLang="en-US" dirty="0">
                <a:solidFill>
                  <a:schemeClr val="tx1"/>
                </a:solidFill>
              </a:rPr>
              <a:t>यद्यपि हमने ब्रिटिश संसदीय प्रणाली को अपनाया है लेकिन हमारे राज्य के प्रमुख के रूप में हमारे रानी/राजा नहीं होते हैं।</a:t>
            </a:r>
          </a:p>
          <a:p>
            <a:pPr algn="just"/>
            <a:r>
              <a:rPr lang="hi-IN" altLang="en-US" dirty="0">
                <a:solidFill>
                  <a:schemeClr val="tx1"/>
                </a:solidFill>
              </a:rPr>
              <a:t>हमारी प्रस्तावना में भारत को गणतंत्र घोषित किया गया है जिसका अर्थ है कि भारतीय राज्य का प्रमुख निर्वाचित होगा।</a:t>
            </a:r>
          </a:p>
          <a:p>
            <a:pPr algn="just"/>
            <a:r>
              <a:rPr lang="hi-IN" altLang="en-US" dirty="0">
                <a:solidFill>
                  <a:schemeClr val="tx1"/>
                </a:solidFill>
              </a:rPr>
              <a:t>तदनुसार भारतीय संविधान निर्वाचित राष्ट्रपति का प्रावधान करता है जो हमारा राष्ट्राध्यक्ष होता है।</a:t>
            </a:r>
          </a:p>
          <a:p>
            <a:pPr algn="just"/>
            <a:r>
              <a:rPr lang="hi-IN" altLang="en-US" dirty="0">
                <a:solidFill>
                  <a:schemeClr val="tx1"/>
                </a:solidFill>
              </a:rPr>
              <a:t>दूसरी ओर, प्रधानमंत्री सरकार का मुखिया होता है।</a:t>
            </a: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600" dirty="0">
                <a:sym typeface="+mn-ea"/>
              </a:rPr>
              <a:t>राष्ट्रपति का पद क्यों होता है?</a:t>
            </a:r>
            <a:endParaRPr lang="en-US" altLang="hi-IN" sz="3600" b="1" dirty="0">
              <a:solidFill>
                <a:prstClr val="black"/>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3437"/>
            <a:ext cx="8229600" cy="4525963"/>
          </a:xfrm>
        </p:spPr>
        <p:txBody>
          <a:bodyPr>
            <a:normAutofit fontScale="85000" lnSpcReduction="20000"/>
          </a:bodyPr>
          <a:lstStyle/>
          <a:p>
            <a:pPr algn="just"/>
            <a:r>
              <a:rPr lang="hi-IN" altLang="en-US" dirty="0">
                <a:solidFill>
                  <a:schemeClr val="tx1"/>
                </a:solidFill>
              </a:rPr>
              <a:t>अनुच्छेद 52- भारत का एक राष्ट्रपति होगा।</a:t>
            </a:r>
          </a:p>
          <a:p>
            <a:pPr algn="just"/>
            <a:r>
              <a:rPr lang="hi-IN" altLang="en-US" dirty="0">
                <a:solidFill>
                  <a:schemeClr val="tx1"/>
                </a:solidFill>
              </a:rPr>
              <a:t>अनुच्छेद 54 - राष्ट्रपति का चुनाव एक निर्वाचक मंडल के सदस्यों द्वारा किया जाएगा जिसमें- </a:t>
            </a:r>
          </a:p>
          <a:p>
            <a:pPr marL="457200" lvl="1" indent="0" algn="just">
              <a:buNone/>
            </a:pPr>
            <a:r>
              <a:rPr lang="hi-IN" altLang="en-US" dirty="0">
                <a:solidFill>
                  <a:schemeClr val="tx1"/>
                </a:solidFill>
              </a:rPr>
              <a:t>(क) संसद के दोनों सदनों के निर्वाचित सदस्य; तथा</a:t>
            </a:r>
          </a:p>
          <a:p>
            <a:pPr marL="457200" lvl="1" indent="0" algn="just">
              <a:buNone/>
            </a:pPr>
            <a:r>
              <a:rPr lang="hi-IN" altLang="en-US" dirty="0">
                <a:solidFill>
                  <a:schemeClr val="tx1"/>
                </a:solidFill>
              </a:rPr>
              <a:t>(ख) राज्यों की विधानसभाओं के निर्वाचित सदस्य।</a:t>
            </a:r>
          </a:p>
          <a:p>
            <a:pPr algn="just"/>
            <a:r>
              <a:rPr lang="hi-IN" altLang="en-US" dirty="0">
                <a:solidFill>
                  <a:schemeClr val="tx1"/>
                </a:solidFill>
              </a:rPr>
              <a:t>इस प्रकार संसद के मनोनीत सदस्य राष्ट्रपति के चुनाव में भाग नहीं ले सकते।</a:t>
            </a:r>
            <a:r>
              <a:rPr lang="en-US" dirty="0">
                <a:solidFill>
                  <a:schemeClr val="tx1"/>
                </a:solidFill>
              </a:rPr>
              <a:t> </a:t>
            </a:r>
          </a:p>
          <a:p>
            <a:pPr algn="just"/>
            <a:r>
              <a:rPr lang="hi-IN" altLang="en-US" dirty="0">
                <a:solidFill>
                  <a:schemeClr val="tx1"/>
                </a:solidFill>
              </a:rPr>
              <a:t>अनुच्छेद 71 के तहत राष्ट्रपति के बारे में सभी विवादों की जाँच और निर्णय सर्वोच्च न्यायालय द्वारा किया जाएगा।</a:t>
            </a:r>
          </a:p>
          <a:p>
            <a:pPr algn="just"/>
            <a:r>
              <a:rPr lang="hi-IN" altLang="en-US" dirty="0">
                <a:solidFill>
                  <a:schemeClr val="tx1"/>
                </a:solidFill>
              </a:rPr>
              <a:t>सर्वोच्च न्यायालय का निर्णय अंतिम होगा।</a:t>
            </a:r>
          </a:p>
        </p:txBody>
      </p:sp>
      <p:sp>
        <p:nvSpPr>
          <p:cNvPr id="6" name="TextBox 4"/>
          <p:cNvSpPr txBox="1"/>
          <p:nvPr/>
        </p:nvSpPr>
        <p:spPr>
          <a:xfrm>
            <a:off x="683895" y="228600"/>
            <a:ext cx="7952105" cy="1685077"/>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600" dirty="0">
                <a:sym typeface="+mn-ea"/>
              </a:rPr>
              <a:t>भारत के राष्ट्रपति का चुनाव कैसे होता है?</a:t>
            </a:r>
            <a:endParaRPr lang="en-US" altLang="hi-IN" sz="3600" b="1" dirty="0">
              <a:solidFill>
                <a:prstClr val="black"/>
              </a:solidFill>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360" y="1340485"/>
            <a:ext cx="8229600" cy="4525963"/>
          </a:xfrm>
        </p:spPr>
        <p:txBody>
          <a:bodyPr>
            <a:noAutofit/>
          </a:bodyPr>
          <a:lstStyle/>
          <a:p>
            <a:pPr algn="just"/>
            <a:r>
              <a:rPr lang="hi-IN" altLang="en-US" sz="2000" dirty="0">
                <a:solidFill>
                  <a:schemeClr val="tx1"/>
                </a:solidFill>
                <a:latin typeface="Mangal" panose="02040503050203030202" pitchFamily="18" charset="0"/>
                <a:cs typeface="Mangal" panose="02040503050203030202" pitchFamily="18" charset="0"/>
              </a:rPr>
              <a:t>अनुच्छेद 58 भारत के राष्ट्रपति के पद के लिए चुने जाने के लिए किसी व्यक्ति के पास जो योग्यताएँ होनी चाहिए, उन्हें बताता है। </a:t>
            </a:r>
          </a:p>
          <a:p>
            <a:pPr algn="just"/>
            <a:r>
              <a:rPr lang="hi-IN" altLang="en-US" sz="2000" dirty="0">
                <a:solidFill>
                  <a:schemeClr val="tx1"/>
                </a:solidFill>
                <a:latin typeface="Mangal" panose="02040503050203030202" pitchFamily="18" charset="0"/>
                <a:cs typeface="Mangal" panose="02040503050203030202" pitchFamily="18" charset="0"/>
              </a:rPr>
              <a:t>उसे भारत का नागरिक होना चाहिए,</a:t>
            </a:r>
          </a:p>
          <a:p>
            <a:pPr algn="just"/>
            <a:r>
              <a:rPr lang="hi-IN" altLang="en-US" sz="2000" dirty="0">
                <a:solidFill>
                  <a:schemeClr val="tx1"/>
                </a:solidFill>
                <a:latin typeface="Mangal" panose="02040503050203030202" pitchFamily="18" charset="0"/>
                <a:cs typeface="Mangal" panose="02040503050203030202" pitchFamily="18" charset="0"/>
              </a:rPr>
              <a:t>उसने 35 वर्ष की आयु पूरी कर ली हो,</a:t>
            </a:r>
          </a:p>
          <a:p>
            <a:pPr algn="just"/>
            <a:r>
              <a:rPr lang="hi-IN" altLang="en-US" sz="2000" dirty="0">
                <a:solidFill>
                  <a:schemeClr val="tx1"/>
                </a:solidFill>
                <a:latin typeface="Mangal" panose="02040503050203030202" pitchFamily="18" charset="0"/>
                <a:cs typeface="Mangal" panose="02040503050203030202" pitchFamily="18" charset="0"/>
              </a:rPr>
              <a:t>उसे लोक सभा के सदस्य के रूप में चुनाव के लिए योग्य होना चाहिए, जिसका अर्थ है कि उसे किसी भी संसदीय क्षेत्र में मतदाता के रूप में पंजीकृत होना चाहिए,</a:t>
            </a:r>
          </a:p>
          <a:p>
            <a:pPr algn="just"/>
            <a:r>
              <a:rPr lang="hi-IN" altLang="en-US" sz="2000" dirty="0">
                <a:solidFill>
                  <a:schemeClr val="tx1"/>
                </a:solidFill>
                <a:latin typeface="Mangal" panose="02040503050203030202" pitchFamily="18" charset="0"/>
                <a:cs typeface="Mangal" panose="02040503050203030202" pitchFamily="18" charset="0"/>
              </a:rPr>
              <a:t>उसे भारत सरकार या किसी राज्य की सरकार के अधीन या किसी स्थानीय या अन्य प्राधिकरण के अधीन किसी राज्य या संघ की सरकार के नियंत्रण के अधीन लाभ का कोई पद धारण नहीं किया होना चाहिए।</a:t>
            </a:r>
          </a:p>
          <a:p>
            <a:pPr algn="just"/>
            <a:r>
              <a:rPr lang="hi-IN" altLang="en-US" sz="2000" dirty="0">
                <a:solidFill>
                  <a:schemeClr val="tx1"/>
                </a:solidFill>
                <a:latin typeface="Mangal" panose="02040503050203030202" pitchFamily="18" charset="0"/>
                <a:cs typeface="Mangal" panose="02040503050203030202" pitchFamily="18" charset="0"/>
              </a:rPr>
              <a:t>स्पष्टीकरण.—इस अनुच्छेद के प्रयोजनों के लिए, किसी व्यक्ति को केवल इस कारण से लाभ का पद धारण करने वाला नहीं समझा जाएगा कि वह संघ का राष्ट्रपति या उप </a:t>
            </a:r>
            <a:r>
              <a:rPr lang="hi-IN" altLang="en-US" sz="2000" dirty="0">
                <a:solidFill>
                  <a:schemeClr val="tx1"/>
                </a:solidFill>
                <a:latin typeface="Mangal" panose="02040503050203030202" pitchFamily="18" charset="0"/>
                <a:cs typeface="Mangal" panose="02040503050203030202" pitchFamily="18" charset="0"/>
                <a:sym typeface="+mn-ea"/>
              </a:rPr>
              <a:t>राष्ट्रपति </a:t>
            </a:r>
            <a:r>
              <a:rPr lang="hi-IN" altLang="en-US" sz="2000" dirty="0">
                <a:solidFill>
                  <a:schemeClr val="tx1"/>
                </a:solidFill>
                <a:latin typeface="Mangal" panose="02040503050203030202" pitchFamily="18" charset="0"/>
                <a:cs typeface="Mangal" panose="02040503050203030202" pitchFamily="18" charset="0"/>
              </a:rPr>
              <a:t>या किसी राज्य का राज्यपाल हैया </a:t>
            </a:r>
            <a:r>
              <a:rPr lang="hi-IN" altLang="en-US" sz="2000" dirty="0">
                <a:solidFill>
                  <a:schemeClr val="tx1"/>
                </a:solidFill>
                <a:latin typeface="Mangal" panose="02040503050203030202" pitchFamily="18" charset="0"/>
                <a:cs typeface="Mangal" panose="02040503050203030202" pitchFamily="18" charset="0"/>
                <a:sym typeface="+mn-ea"/>
              </a:rPr>
              <a:t>संघ या किसी राज्य का </a:t>
            </a:r>
            <a:r>
              <a:rPr lang="hi-IN" altLang="en-US" sz="2000" dirty="0">
                <a:solidFill>
                  <a:schemeClr val="tx1"/>
                </a:solidFill>
                <a:latin typeface="Mangal" panose="02040503050203030202" pitchFamily="18" charset="0"/>
                <a:cs typeface="Mangal" panose="02040503050203030202" pitchFamily="18" charset="0"/>
              </a:rPr>
              <a:t>राज्य का मंत्री है।</a:t>
            </a:r>
          </a:p>
          <a:p>
            <a:pPr algn="just"/>
            <a:r>
              <a:rPr lang="hi-IN" altLang="en-US" sz="2000" dirty="0">
                <a:solidFill>
                  <a:schemeClr val="tx1"/>
                </a:solidFill>
                <a:latin typeface="Mangal" panose="02040503050203030202" pitchFamily="18" charset="0"/>
                <a:cs typeface="Mangal" panose="02040503050203030202" pitchFamily="18" charset="0"/>
              </a:rPr>
              <a:t>वर्तमान राष्‍ट्रपति श्री रामनाथ कोविंद बिहार के राज्‍यपाल थे जब उन्‍होंने 2017 में राष्‍ट्रपति का चुनाव लड़ा था।</a:t>
            </a:r>
          </a:p>
          <a:p>
            <a:pPr marL="0" indent="0" algn="just">
              <a:lnSpc>
                <a:spcPct val="150000"/>
              </a:lnSpc>
              <a:buNone/>
            </a:pPr>
            <a:br>
              <a:rPr lang="en-US" sz="1600" dirty="0">
                <a:solidFill>
                  <a:schemeClr val="tx1"/>
                </a:solidFill>
                <a:latin typeface="Mangal" panose="02040503050203030202" pitchFamily="18" charset="0"/>
                <a:cs typeface="Mangal" panose="02040503050203030202" pitchFamily="18" charset="0"/>
              </a:rPr>
            </a:br>
            <a:endParaRPr lang="en-US" sz="1600" dirty="0">
              <a:solidFill>
                <a:schemeClr val="tx1"/>
              </a:solidFill>
              <a:latin typeface="Mangal" panose="02040503050203030202" pitchFamily="18" charset="0"/>
              <a:cs typeface="Mangal" panose="02040503050203030202" pitchFamily="18" charset="0"/>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राष्ट्रपति बनने के लिए कौन पात्र है?</a:t>
            </a:r>
            <a:endParaRPr lang="en-US" altLang="hi-IN" sz="3400" b="1" dirty="0">
              <a:solidFill>
                <a:prstClr val="black"/>
              </a:solidFill>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525963"/>
          </a:xfrm>
        </p:spPr>
        <p:txBody>
          <a:bodyPr>
            <a:noAutofit/>
          </a:bodyPr>
          <a:lstStyle/>
          <a:p>
            <a:pPr algn="just"/>
            <a:r>
              <a:rPr lang="hi-IN" altLang="en-US" sz="2000" dirty="0">
                <a:solidFill>
                  <a:schemeClr val="tx1"/>
                </a:solidFill>
              </a:rPr>
              <a:t>अनुच्छेद 60 - प्रत्येक राष्ट्रपति और प्रत्येक व्यक्ति जो राष्ट्रपति के रूप में कार्य करता है या राष्ट्रपति के कार्यों का निर्वहन करता है, अपना पदभार सँभालने से पहले, भारत के मुख्य न्यायाधीश या उनकी अनुपस्थिति में, उच्चतम न्यायालय के सबसे वरिष्ठ न्यायाधीश की उपस्थिति में शपथ या अभिपुष्टि करेगा,</a:t>
            </a:r>
          </a:p>
          <a:p>
            <a:pPr algn="just"/>
            <a:r>
              <a:rPr lang="en-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मैं अमुक व्यक्ति</a:t>
            </a:r>
            <a:r>
              <a:rPr lang="en-US" alt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ईश्वर</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नाम</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शपथ</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लेता</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हूँ,</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ea typeface="Calibri" panose="020F0502020204030204" pitchFamily="34" charset="0"/>
                <a:cs typeface="Mangal" panose="02040503050203030202" pitchFamily="18" charset="0"/>
              </a:rPr>
              <a:t>मैं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सत्यनिष्ठा</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से</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प्रतिज्ञा</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करता</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हूँ</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मैं</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भारत</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राष्ट्रपति</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पद</a:t>
            </a:r>
            <a:r>
              <a:rPr lang="hi-IN" sz="2000" dirty="0">
                <a:solidFill>
                  <a:schemeClr val="tx1"/>
                </a:solidFill>
                <a:effectLst/>
                <a:ea typeface="Calibri" panose="020F0502020204030204" pitchFamily="34" charset="0"/>
                <a:cs typeface="Arial" panose="020B0604020202020204" pitchFamily="34" charset="0"/>
              </a:rPr>
              <a:t> का </a:t>
            </a:r>
            <a:r>
              <a:rPr lang="hi-IN" sz="2000" dirty="0">
                <a:effectLst/>
                <a:latin typeface="Arial" panose="020B0604020202020204" pitchFamily="34" charset="0"/>
                <a:ea typeface="Calibri" panose="020F0502020204030204" pitchFamily="34" charset="0"/>
                <a:cs typeface="Mangal" panose="02040503050203030202" pitchFamily="18" charset="0"/>
                <a:sym typeface="+mn-ea"/>
              </a:rPr>
              <a:t>या</a:t>
            </a:r>
            <a:r>
              <a:rPr lang="hi-IN" sz="2000" dirty="0">
                <a:effectLst/>
                <a:ea typeface="Calibri" panose="020F0502020204030204" pitchFamily="34" charset="0"/>
                <a:cs typeface="Arial" panose="020B0604020202020204" pitchFamily="34" charset="0"/>
                <a:sym typeface="+mn-ea"/>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भारत</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राष्ट्रपति</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कार्यों</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निर्वहन</a:t>
            </a:r>
            <a:r>
              <a:rPr lang="en-US" alt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 </a:t>
            </a:r>
            <a:r>
              <a:rPr lang="hi-IN" sz="2000" dirty="0">
                <a:effectLst/>
                <a:latin typeface="Arial" panose="020B0604020202020204" pitchFamily="34" charset="0"/>
                <a:ea typeface="Calibri" panose="020F0502020204030204" pitchFamily="34" charset="0"/>
                <a:cs typeface="Mangal" panose="02040503050203030202" pitchFamily="18" charset="0"/>
                <a:sym typeface="+mn-ea"/>
              </a:rPr>
              <a:t>पर</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ईमानदारी से</a:t>
            </a:r>
            <a:r>
              <a:rPr lang="en-US" alt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 </a:t>
            </a:r>
            <a:r>
              <a:rPr lang="hi-IN" altLang="en-US" sz="2000" dirty="0">
                <a:sym typeface="+mn-ea"/>
              </a:rPr>
              <a:t> कार्य</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 करूँगा</a:t>
            </a:r>
            <a:r>
              <a:rPr lang="en-US" alt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 </a:t>
            </a:r>
            <a:r>
              <a:rPr lang="hi-IN" sz="2000" dirty="0">
                <a:effectLst/>
                <a:latin typeface="Arial" panose="020B0604020202020204" pitchFamily="34" charset="0"/>
                <a:ea typeface="Calibri" panose="020F0502020204030204" pitchFamily="34" charset="0"/>
                <a:cs typeface="Mangal" panose="02040503050203030202" pitchFamily="18" charset="0"/>
                <a:sym typeface="+mn-ea"/>
              </a:rPr>
              <a:t>तथा</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पूरी</a:t>
            </a:r>
            <a:r>
              <a:rPr lang="hi-IN" sz="2000" dirty="0">
                <a:solidFill>
                  <a:schemeClr val="tx1"/>
                </a:solidFill>
                <a:effectLst/>
                <a:ea typeface="Calibri" panose="020F0502020204030204" pitchFamily="34" charset="0"/>
                <a:cs typeface="Arial" panose="020B0604020202020204" pitchFamily="34" charset="0"/>
              </a:rPr>
              <a:t> </a:t>
            </a:r>
            <a:r>
              <a:rPr lang="hi-IN" sz="2000" dirty="0">
                <a:effectLst/>
                <a:ea typeface="Calibri" panose="020F0502020204030204" pitchFamily="34" charset="0"/>
                <a:cs typeface="Mangal" panose="02040503050203030202" pitchFamily="18" charset="0"/>
                <a:sym typeface="+mn-ea"/>
              </a:rPr>
              <a:t>क्ष</a:t>
            </a:r>
            <a:r>
              <a:rPr lang="hi-IN" sz="2000" dirty="0">
                <a:effectLst/>
                <a:latin typeface="Arial" panose="020B0604020202020204" pitchFamily="34" charset="0"/>
                <a:ea typeface="Calibri" panose="020F0502020204030204" pitchFamily="34" charset="0"/>
                <a:cs typeface="Mangal" panose="02040503050203030202" pitchFamily="18" charset="0"/>
                <a:sym typeface="+mn-ea"/>
              </a:rPr>
              <a:t>म</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ता</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से</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संविधान</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ea typeface="Calibri" panose="020F0502020204030204" pitchFamily="34" charset="0"/>
                <a:cs typeface="Mangal" panose="02040503050203030202" pitchFamily="18" charset="0"/>
              </a:rPr>
              <a:t>और कानून की रक्षा, सुरक्षा और बचाव</a:t>
            </a:r>
            <a:r>
              <a:rPr lang="en-IN" sz="2000" dirty="0">
                <a:solidFill>
                  <a:schemeClr val="tx1"/>
                </a:solidFill>
                <a:effectLst/>
                <a:ea typeface="Calibri" panose="020F0502020204030204" pitchFamily="34" charset="0"/>
                <a:cs typeface="Mangal" panose="02040503050203030202" pitchFamily="18"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करूँगा, और</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मैं</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खुद</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भारत</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की जनता की</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सेवा</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और</a:t>
            </a:r>
            <a:r>
              <a:rPr lang="hi-IN" sz="2000" dirty="0">
                <a:solidFill>
                  <a:schemeClr val="tx1"/>
                </a:solidFill>
                <a:effectLst/>
                <a:ea typeface="Calibri" panose="020F0502020204030204" pitchFamily="34" charset="0"/>
                <a:cs typeface="Arial" panose="020B0604020202020204" pitchFamily="34" charset="0"/>
              </a:rPr>
              <a:t> </a:t>
            </a:r>
            <a:r>
              <a:rPr lang="hi-IN" sz="2000" dirty="0">
                <a:solidFill>
                  <a:schemeClr val="tx1"/>
                </a:solidFill>
                <a:effectLst/>
                <a:latin typeface="Arial" panose="020B0604020202020204" pitchFamily="34" charset="0"/>
                <a:ea typeface="Calibri" panose="020F0502020204030204" pitchFamily="34" charset="0"/>
                <a:cs typeface="Mangal" panose="02040503050203030202" pitchFamily="18" charset="0"/>
              </a:rPr>
              <a:t>भलाई के लिए समर्पित करूँगा’। </a:t>
            </a:r>
          </a:p>
          <a:p>
            <a:pPr algn="just"/>
            <a:r>
              <a:rPr lang="hi-IN" sz="2000" dirty="0">
                <a:effectLst/>
                <a:ea typeface="Calibri" panose="020F0502020204030204" pitchFamily="34" charset="0"/>
              </a:rPr>
              <a:t>अधिकांश शपथों का उल्लेख</a:t>
            </a:r>
            <a:r>
              <a:rPr lang="en-US" altLang="hi-IN" sz="2000" dirty="0">
                <a:effectLst/>
                <a:ea typeface="Calibri" panose="020F0502020204030204" pitchFamily="34" charset="0"/>
              </a:rPr>
              <a:t> </a:t>
            </a:r>
            <a:r>
              <a:rPr lang="hi-IN" sz="2000" dirty="0">
                <a:effectLst/>
                <a:ea typeface="Calibri" panose="020F0502020204030204" pitchFamily="34" charset="0"/>
              </a:rPr>
              <a:t>संविधान की तीसरी अनुसूची</a:t>
            </a:r>
            <a:r>
              <a:rPr lang="en-US" altLang="hi-IN" sz="2000" dirty="0">
                <a:effectLst/>
                <a:ea typeface="Calibri" panose="020F0502020204030204" pitchFamily="34" charset="0"/>
              </a:rPr>
              <a:t> </a:t>
            </a:r>
            <a:r>
              <a:rPr lang="hi-IN" sz="2000" dirty="0">
                <a:effectLst/>
                <a:ea typeface="Calibri" panose="020F0502020204030204" pitchFamily="34" charset="0"/>
              </a:rPr>
              <a:t>में</a:t>
            </a:r>
            <a:r>
              <a:rPr lang="en-US" altLang="hi-IN" sz="2000" dirty="0">
                <a:effectLst/>
                <a:ea typeface="Calibri" panose="020F0502020204030204" pitchFamily="34" charset="0"/>
              </a:rPr>
              <a:t> </a:t>
            </a:r>
            <a:r>
              <a:rPr lang="hi-IN" sz="2000" dirty="0">
                <a:effectLst/>
                <a:ea typeface="Calibri" panose="020F0502020204030204" pitchFamily="34" charset="0"/>
              </a:rPr>
              <a:t>है लेकिन संविधान के पथ में राष्ट्रपति की शपथ का उल्लेख इस शपथ</a:t>
            </a:r>
            <a:r>
              <a:rPr lang="en-US" altLang="hi-IN" sz="2000" dirty="0">
                <a:effectLst/>
                <a:ea typeface="Calibri" panose="020F0502020204030204" pitchFamily="34" charset="0"/>
              </a:rPr>
              <a:t> </a:t>
            </a:r>
            <a:r>
              <a:rPr lang="hi-IN" sz="2000" dirty="0">
                <a:effectLst/>
                <a:ea typeface="Calibri" panose="020F0502020204030204" pitchFamily="34" charset="0"/>
              </a:rPr>
              <a:t>के महत्व</a:t>
            </a:r>
            <a:r>
              <a:rPr lang="en-US" altLang="hi-IN" sz="2000" dirty="0">
                <a:effectLst/>
                <a:ea typeface="Calibri" panose="020F0502020204030204" pitchFamily="34" charset="0"/>
              </a:rPr>
              <a:t> </a:t>
            </a:r>
            <a:r>
              <a:rPr lang="hi-IN" sz="2000" dirty="0">
                <a:effectLst/>
                <a:ea typeface="Calibri" panose="020F0502020204030204" pitchFamily="34" charset="0"/>
              </a:rPr>
              <a:t>को दर्शाता है</a:t>
            </a:r>
            <a:r>
              <a:rPr lang="hi-IN" sz="2000" dirty="0">
                <a:effectLst/>
                <a:latin typeface="Arial" panose="020B0604020202020204" pitchFamily="34" charset="0"/>
                <a:ea typeface="Calibri" panose="020F0502020204030204" pitchFamily="34" charset="0"/>
                <a:cs typeface="Mangal" panose="02040503050203030202" pitchFamily="18" charset="0"/>
                <a:sym typeface="+mn-ea"/>
              </a:rPr>
              <a:t>। </a:t>
            </a:r>
          </a:p>
          <a:p>
            <a:pPr algn="just"/>
            <a:r>
              <a:rPr lang="hi-IN" sz="2000" dirty="0">
                <a:effectLst/>
                <a:ea typeface="Calibri" panose="020F0502020204030204" pitchFamily="34" charset="0"/>
                <a:sym typeface="+mn-ea"/>
              </a:rPr>
              <a:t>हम कुछ ही मिनटों में राष्ट्रपति की स्थिति और प्रधान मंत्री के साथ उनके संबंधों की जांच पड़ताल करते हुए इस शपथ के महत्व पर चर्चा करेंगे</a:t>
            </a:r>
            <a:r>
              <a:rPr lang="hi-IN" sz="2000" dirty="0">
                <a:effectLst/>
                <a:latin typeface="Arial" panose="020B0604020202020204" pitchFamily="34" charset="0"/>
                <a:ea typeface="Calibri" panose="020F0502020204030204" pitchFamily="34" charset="0"/>
                <a:cs typeface="Mangal" panose="02040503050203030202" pitchFamily="18" charset="0"/>
                <a:sym typeface="+mn-ea"/>
              </a:rPr>
              <a:t>।</a:t>
            </a:r>
            <a:endParaRPr lang="hi-IN" sz="2000" dirty="0">
              <a:effectLst/>
              <a:ea typeface="Calibri" panose="020F0502020204030204" pitchFamily="34" charset="0"/>
              <a:sym typeface="+mn-ea"/>
            </a:endParaRPr>
          </a:p>
        </p:txBody>
      </p:sp>
      <p:sp>
        <p:nvSpPr>
          <p:cNvPr id="6" name="TextBox 4"/>
          <p:cNvSpPr txBox="1"/>
          <p:nvPr/>
        </p:nvSpPr>
        <p:spPr>
          <a:xfrm>
            <a:off x="683895" y="228600"/>
            <a:ext cx="7952105" cy="166052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राष्ट्रपति अपना पदभार संभालने से पहले क्या शपथ या प्रतिज्ञा लेते हैं?</a:t>
            </a:r>
            <a:endParaRPr lang="en-US" altLang="hi-IN" sz="3400" b="1" dirty="0">
              <a:solidFill>
                <a:prstClr val="black"/>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229" y="1166018"/>
            <a:ext cx="8229600" cy="4525963"/>
          </a:xfrm>
        </p:spPr>
        <p:txBody>
          <a:bodyPr>
            <a:normAutofit fontScale="25000" lnSpcReduction="20000"/>
          </a:bodyPr>
          <a:lstStyle/>
          <a:p>
            <a:pPr algn="just">
              <a:lnSpc>
                <a:spcPct val="120000"/>
              </a:lnSpc>
            </a:pPr>
            <a:r>
              <a:rPr lang="hi-IN" altLang="en-US" sz="7600" dirty="0">
                <a:solidFill>
                  <a:schemeClr val="tx1"/>
                </a:solidFill>
              </a:rPr>
              <a:t>अनुच्छेद 61(1) जब किसी राष्ट्रपति पर संविधान के उल्लंघन के लिए महाभियोग चलाया जाता है, तो संसद के किसी भी सदन द्वारा आरोप लगाया जाएगा।</a:t>
            </a:r>
          </a:p>
          <a:p>
            <a:pPr algn="just">
              <a:lnSpc>
                <a:spcPct val="120000"/>
              </a:lnSpc>
            </a:pPr>
            <a:r>
              <a:rPr lang="hi-IN" altLang="en-US" sz="7600" dirty="0">
                <a:solidFill>
                  <a:schemeClr val="tx1"/>
                </a:solidFill>
              </a:rPr>
              <a:t>(2) ऐसा कोई आरोप तब तक नहीं लगाया जाएगा जब तक कि- (क) ऐसे आरोप लगाने वाला प्रस्ताव किसी ऐसे संकल्प में शामिल न हो, जो उस सदन के सदस्यों की कुल संख्या के कम से कम एक-चौथाई द्वारा हस्ताक्षरित लिखित रूप में कम से कम चौदह दिनों के नोटिस के बाद पेश किया गया हो जिसमें संकल्प को पेश करने के उनके इरादे के बारे में दिया गया हो, और</a:t>
            </a:r>
          </a:p>
          <a:p>
            <a:pPr algn="just">
              <a:lnSpc>
                <a:spcPct val="120000"/>
              </a:lnSpc>
            </a:pPr>
            <a:r>
              <a:rPr lang="hi-IN" altLang="en-US" sz="7600" dirty="0">
                <a:solidFill>
                  <a:schemeClr val="tx1"/>
                </a:solidFill>
              </a:rPr>
              <a:t>(ख) ऐसा प्रस्ताव उस सदन की कुल सदस्यता के कम से कम दो-तिहाई बहुमत से पारित किया गया हो।</a:t>
            </a:r>
            <a:r>
              <a:rPr lang="en-US" sz="7600" dirty="0">
                <a:solidFill>
                  <a:schemeClr val="tx1"/>
                </a:solidFill>
              </a:rPr>
              <a:t> </a:t>
            </a:r>
          </a:p>
          <a:p>
            <a:pPr algn="just">
              <a:lnSpc>
                <a:spcPct val="120000"/>
              </a:lnSpc>
            </a:pPr>
            <a:r>
              <a:rPr lang="hi-IN" altLang="en-US" sz="7600" dirty="0">
                <a:solidFill>
                  <a:schemeClr val="tx1"/>
                </a:solidFill>
              </a:rPr>
              <a:t>(3) जब संसद के किसी भी सदन द्वारा आरोप लगाया गया हो, तो दूसरा सदन आरोप की जाँच करेगा या आरोप की जाँच करवाएगा तथा राष्ट्रपति को ऐसी जाँच में उपस्थित होने और प्रतिनिधित्व करवाने का अधिकार होगा।</a:t>
            </a:r>
          </a:p>
          <a:p>
            <a:pPr algn="just">
              <a:lnSpc>
                <a:spcPct val="120000"/>
              </a:lnSpc>
            </a:pPr>
            <a:r>
              <a:rPr lang="hi-IN" altLang="en-US" sz="7600" dirty="0">
                <a:solidFill>
                  <a:schemeClr val="tx1"/>
                </a:solidFill>
              </a:rPr>
              <a:t>(4) यदि जाँच के परिणामस्वरूप सदन की कुल सदस्यता के कम से कम दो-तिहाई बहुमत से कोई संकल्प पारित किया जाता है जिसके द्वारा आरोप की जांच की गई थी या जाँच करवाई गई थी, यह घोषित करते हुए कि </a:t>
            </a:r>
            <a:r>
              <a:rPr lang="hi-IN" altLang="en-US" sz="7600" dirty="0">
                <a:solidFill>
                  <a:schemeClr val="tx1"/>
                </a:solidFill>
                <a:sym typeface="+mn-ea"/>
              </a:rPr>
              <a:t>राष्ट्रपति के विरूद्ध लगाये गये </a:t>
            </a:r>
            <a:r>
              <a:rPr lang="hi-IN" altLang="en-US" sz="7600" dirty="0">
                <a:solidFill>
                  <a:schemeClr val="tx1"/>
                </a:solidFill>
              </a:rPr>
              <a:t>आरोप कायम रहते हैं, </a:t>
            </a:r>
            <a:r>
              <a:rPr lang="hi-IN" altLang="en-US" sz="7600" dirty="0">
                <a:solidFill>
                  <a:schemeClr val="tx1"/>
                </a:solidFill>
                <a:sym typeface="+mn-ea"/>
              </a:rPr>
              <a:t>राष्ट्रपति को उसके पद से हटाने का प्रभाव </a:t>
            </a:r>
            <a:r>
              <a:rPr lang="hi-IN" altLang="en-US" sz="7600" dirty="0">
                <a:solidFill>
                  <a:schemeClr val="tx1"/>
                </a:solidFill>
              </a:rPr>
              <a:t>इस तरह के संकल्प के पारित होने की </a:t>
            </a:r>
            <a:r>
              <a:rPr lang="hi-IN" altLang="en-US" sz="7600" dirty="0">
                <a:solidFill>
                  <a:schemeClr val="tx1"/>
                </a:solidFill>
                <a:sym typeface="+mn-ea"/>
              </a:rPr>
              <a:t>तारीख से होगा</a:t>
            </a:r>
            <a:r>
              <a:rPr lang="hi-IN" altLang="en-US" sz="7600" dirty="0">
                <a:solidFill>
                  <a:schemeClr val="tx1"/>
                </a:solidFill>
              </a:rPr>
              <a:t>।</a:t>
            </a:r>
          </a:p>
          <a:p>
            <a:pPr marL="0" indent="0" algn="just">
              <a:buNone/>
            </a:pPr>
            <a:endParaRPr lang="hi-IN" altLang="en-US" sz="5600" dirty="0">
              <a:solidFill>
                <a:schemeClr val="tx1"/>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राष्ट्रपति को कैसे हटाया जा सकता है?</a:t>
            </a:r>
            <a:endParaRPr lang="en-US" altLang="hi-IN" sz="3400" b="1" dirty="0">
              <a:solidFill>
                <a:prstClr val="black"/>
              </a:solidFill>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1556792"/>
            <a:ext cx="7848872" cy="4082008"/>
          </a:xfrm>
        </p:spPr>
        <p:txBody>
          <a:bodyPr>
            <a:noAutofit/>
          </a:bodyPr>
          <a:lstStyle/>
          <a:p>
            <a:pPr marL="571500" indent="-571500" algn="just">
              <a:buFont typeface="Arial" panose="020B0604020202020204" pitchFamily="34" charset="0"/>
              <a:buChar char="•"/>
            </a:pPr>
            <a:r>
              <a:rPr lang="hi-IN" altLang="en-US" sz="2200" dirty="0">
                <a:solidFill>
                  <a:schemeClr val="tx1"/>
                </a:solidFill>
              </a:rPr>
              <a:t>संविधान में किसी अन्य प्रावधान के लिए सदन के कुल सदस्य के दो-तिहाई बहुमत की आवश्यकता नहीं है।</a:t>
            </a:r>
          </a:p>
          <a:p>
            <a:pPr marL="571500" indent="-571500" algn="just">
              <a:buFont typeface="Arial" panose="020B0604020202020204" pitchFamily="34" charset="0"/>
              <a:buChar char="•"/>
            </a:pPr>
            <a:r>
              <a:rPr lang="hi-IN" altLang="en-US" sz="2200" dirty="0">
                <a:solidFill>
                  <a:schemeClr val="tx1"/>
                </a:solidFill>
              </a:rPr>
              <a:t>यहाँ तक कि प्रधानमंत्री या मुख्यमंत्री के खिलाफ अविश्वास प्रस्ताव के लिए भी केवल साधारण बहुमत की आवश्यकता होती है।</a:t>
            </a:r>
          </a:p>
          <a:p>
            <a:pPr marL="571500" indent="-571500" algn="just">
              <a:buFont typeface="Arial" panose="020B0604020202020204" pitchFamily="34" charset="0"/>
              <a:buChar char="•"/>
            </a:pPr>
            <a:r>
              <a:rPr lang="hi-IN" altLang="en-US" sz="2200" dirty="0">
                <a:solidFill>
                  <a:schemeClr val="tx1"/>
                </a:solidFill>
              </a:rPr>
              <a:t>बहुमत तीन प्रकार के होते हैं-</a:t>
            </a:r>
          </a:p>
          <a:p>
            <a:pPr marL="571500" indent="-571500" algn="just">
              <a:buFont typeface="Arial" panose="020B0604020202020204" pitchFamily="34" charset="0"/>
              <a:buChar char="•"/>
            </a:pPr>
            <a:r>
              <a:rPr lang="hi-IN" altLang="en-US" sz="2200" dirty="0">
                <a:solidFill>
                  <a:schemeClr val="tx1"/>
                </a:solidFill>
              </a:rPr>
              <a:t>साधारण बहुमत- मौजूद और मतदान करने वालों का 50%+1</a:t>
            </a:r>
          </a:p>
          <a:p>
            <a:pPr marL="571500" indent="-571500" algn="just">
              <a:buFont typeface="Arial" panose="020B0604020202020204" pitchFamily="34" charset="0"/>
              <a:buChar char="•"/>
            </a:pPr>
            <a:r>
              <a:rPr lang="hi-IN" altLang="en-US" sz="2200" dirty="0">
                <a:solidFill>
                  <a:schemeClr val="tx1"/>
                </a:solidFill>
              </a:rPr>
              <a:t>पूर्ण बहुमत- सदन की कुल सदस्यता का 50%+1</a:t>
            </a:r>
          </a:p>
          <a:p>
            <a:pPr marL="571500" indent="-571500" algn="just">
              <a:buFont typeface="Arial" panose="020B0604020202020204" pitchFamily="34" charset="0"/>
              <a:buChar char="•"/>
            </a:pPr>
            <a:r>
              <a:rPr lang="hi-IN" altLang="en-US" sz="2200" dirty="0">
                <a:solidFill>
                  <a:schemeClr val="tx1"/>
                </a:solidFill>
              </a:rPr>
              <a:t>विशेष बहुमत- सदन की कुल सदस्यता का 50%+1 तथा </a:t>
            </a:r>
            <a:r>
              <a:rPr lang="hi-IN" altLang="en-US" sz="2200" dirty="0">
                <a:solidFill>
                  <a:schemeClr val="tx1"/>
                </a:solidFill>
                <a:sym typeface="+mn-ea"/>
              </a:rPr>
              <a:t>मौजूद </a:t>
            </a:r>
            <a:r>
              <a:rPr lang="hi-IN" altLang="en-US" sz="2200" dirty="0">
                <a:solidFill>
                  <a:schemeClr val="tx1"/>
                </a:solidFill>
              </a:rPr>
              <a:t>और मतदान करने वालों का 2/3</a:t>
            </a:r>
          </a:p>
          <a:p>
            <a:pPr marL="571500" indent="-571500" algn="just">
              <a:buFont typeface="Arial" panose="020B0604020202020204" pitchFamily="34" charset="0"/>
              <a:buChar char="•"/>
            </a:pPr>
            <a:r>
              <a:rPr lang="hi-IN" altLang="en-US" sz="2200" dirty="0">
                <a:solidFill>
                  <a:schemeClr val="tx1"/>
                </a:solidFill>
              </a:rPr>
              <a:t>सुपर स्पेशल बहुमत- सदन की कुल सदस्यता का 2/3 </a:t>
            </a:r>
          </a:p>
          <a:p>
            <a:pPr algn="l"/>
            <a:endParaRPr lang="en-IN" sz="1600" dirty="0">
              <a:solidFill>
                <a:schemeClr val="tx1"/>
              </a:solidFill>
            </a:endParaRPr>
          </a:p>
        </p:txBody>
      </p:sp>
      <p:sp>
        <p:nvSpPr>
          <p:cNvPr id="6" name="TextBox 4"/>
          <p:cNvSpPr txBox="1"/>
          <p:nvPr/>
        </p:nvSpPr>
        <p:spPr>
          <a:xfrm>
            <a:off x="683895" y="228600"/>
            <a:ext cx="7952105" cy="875665"/>
          </a:xfrm>
          <a:prstGeom prst="rect">
            <a:avLst/>
          </a:prstGeom>
          <a:solidFill>
            <a:schemeClr val="bg1"/>
          </a:solidFill>
          <a:ln w="12700" cmpd="sng">
            <a:solidFill>
              <a:schemeClr val="accent1">
                <a:shade val="50000"/>
              </a:schemeClr>
            </a:solidFill>
            <a:prstDash val="solid"/>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lnSpc>
                <a:spcPct val="150000"/>
              </a:lnSpc>
            </a:pPr>
            <a:r>
              <a:rPr lang="hi-IN" altLang="en-US" sz="3400" dirty="0">
                <a:sym typeface="+mn-ea"/>
              </a:rPr>
              <a:t>राष्ट्रपति को कैसे हटाया जा सकता है?</a:t>
            </a:r>
            <a:endParaRPr lang="en-US" altLang="hi-IN" sz="3400" b="1" dirty="0">
              <a:solidFill>
                <a:prstClr val="black"/>
              </a:solidFill>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2414</Words>
  <Application>Microsoft Office PowerPoint</Application>
  <PresentationFormat>On-screen Show (4:3)</PresentationFormat>
  <Paragraphs>114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Mangal</vt:lpstr>
      <vt:lpstr>Office Theme</vt:lpstr>
      <vt:lpstr>संघीय कार्यपालिका</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अस्वीकरण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Union Executive</dc:title>
  <dc:creator>NALSAR</dc:creator>
  <cp:lastModifiedBy>Hitika Dutta</cp:lastModifiedBy>
  <cp:revision>119</cp:revision>
  <cp:lastPrinted>2024-03-12T07:08:00Z</cp:lastPrinted>
  <dcterms:created xsi:type="dcterms:W3CDTF">2021-04-13T01:01:00Z</dcterms:created>
  <dcterms:modified xsi:type="dcterms:W3CDTF">2024-11-18T08:30:19Z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FC2493ED8FB64DDCB2249DC24F17ECF4</vt:lpwstr>
  </property>
  <property fmtid="{D5CDD505-2E9C-101B-9397-08002B2CF9AE}" pid="3" name="KSOProductBuildVer">
    <vt:lpwstr>1033-12.2.0.17545</vt:lpwstr>
  </property>
</Properties>
</file>