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73" r:id="rId14"/>
    <p:sldId id="27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44"/>
      </p:cViewPr>
      <p:guideLst>
        <p:guide orient="horz" pos="2160"/>
        <p:guide pos="2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3EFD42F7-718C-4B98-AAEC-167E6DDD60A7}" type="datetimeFigureOut">
              <a:rPr lang="en-US" smtClean="0"/>
              <a:t>11/18/2024</a:t>
            </a:fld>
            <a:endParaRPr lang="en-US"/>
          </a:p>
        </p:txBody>
      </p:sp>
      <p:sp>
        <p:nvSpPr>
          <p:cNvPr id="4" name="Slide Image Placeholder 3"/>
          <p:cNvSpPr>
            <a:spLocks noGrp="1" noRot="1" noChangeAspect="1"/>
          </p:cNvSpPr>
          <p:nvPr>
            <p:ph type="sldImg" idx="2"/>
          </p:nvPr>
        </p:nvSpPr>
        <p:spPr>
          <a:xfrm>
            <a:off x="716280" y="1162050"/>
            <a:ext cx="5577840" cy="313753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414463" y="1162050"/>
            <a:ext cx="4181475" cy="3136900"/>
          </a:xfrm>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D7DFBF7-6E53-417A-98A7-36AB90C746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D7DFBF7-6E53-417A-98A7-36AB90C746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D7DFBF7-6E53-417A-98A7-36AB90C746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D7DFBF7-6E53-417A-98A7-36AB90C746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7DFBF7-6E53-417A-98A7-36AB90C746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8D7DFBF7-6E53-417A-98A7-36AB90C746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D7DFBF7-6E53-417A-98A7-36AB90C7469F}"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8D7DFBF7-6E53-417A-98A7-36AB90C7469F}"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DFBF7-6E53-417A-98A7-36AB90C7469F}"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7DFBF7-6E53-417A-98A7-36AB90C746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7DFBF7-6E53-417A-98A7-36AB90C746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675577-E9BD-419F-AD41-869C19C4D6AC}"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DFBF7-6E53-417A-98A7-36AB90C7469F}"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75577-E9BD-419F-AD41-869C19C4D6A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i-IN" altLang="en-US" dirty="0"/>
              <a:t> भारतीय न्यायपालिका</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575"/>
            <a:ext cx="8229600" cy="4525963"/>
          </a:xfrm>
        </p:spPr>
        <p:txBody>
          <a:bodyPr>
            <a:normAutofit fontScale="90000" lnSpcReduction="10000"/>
          </a:bodyPr>
          <a:lstStyle/>
          <a:p>
            <a:pPr algn="just"/>
            <a:r>
              <a:rPr lang="hi-IN" altLang="en-US" sz="2400" dirty="0">
                <a:solidFill>
                  <a:schemeClr val="tx1"/>
                </a:solidFill>
              </a:rPr>
              <a:t>भारतीय सर्वोच्च न्यायालय दुनिया का सबसे शक्तिशाली न्यायालय है। इसमें 33+1 जज हैं।</a:t>
            </a:r>
            <a:r>
              <a:rPr lang="en-US" sz="2400" dirty="0">
                <a:solidFill>
                  <a:schemeClr val="tx1"/>
                </a:solidFill>
              </a:rPr>
              <a:t> </a:t>
            </a:r>
          </a:p>
          <a:p>
            <a:pPr algn="just"/>
            <a:r>
              <a:rPr lang="hi-IN" altLang="en-US" sz="2400" dirty="0">
                <a:solidFill>
                  <a:schemeClr val="tx1"/>
                </a:solidFill>
              </a:rPr>
              <a:t>मूल रूप से संविधान के अनुच्छेद 124 में सात प्लस भारत के मुख्य न्यायाधीश (7+1) का प्रावधान था। लेकिन 124 ने संसद को अधिक संख्या निर्धारित करने की शक्ति प्रदान की।</a:t>
            </a:r>
          </a:p>
          <a:p>
            <a:pPr algn="just"/>
            <a:r>
              <a:rPr lang="hi-IN" altLang="en-US" sz="2400" dirty="0">
                <a:solidFill>
                  <a:schemeClr val="tx1"/>
                </a:solidFill>
              </a:rPr>
              <a:t>तदनुसार संसद ने उच्चतम न्यायालय (न्यायाधीशों की संख्या) अधिनियम, 1956 के अधिनियमित किया जिसमें अधिकतम 10 </a:t>
            </a:r>
            <a:r>
              <a:rPr lang="hi-IN" altLang="en-US" sz="2400" dirty="0">
                <a:sym typeface="+mn-ea"/>
              </a:rPr>
              <a:t>न्यायाधीशों</a:t>
            </a:r>
            <a:r>
              <a:rPr lang="hi-IN" altLang="en-US" sz="2400" dirty="0">
                <a:solidFill>
                  <a:schemeClr val="tx1"/>
                </a:solidFill>
              </a:rPr>
              <a:t> की व्यवस्था की गयी</a:t>
            </a:r>
            <a:r>
              <a:rPr lang="hi-IN" altLang="en-US" sz="2400" dirty="0">
                <a:sym typeface="+mn-ea"/>
              </a:rPr>
              <a:t>।</a:t>
            </a:r>
            <a:endParaRPr lang="hi-IN" altLang="en-US" sz="2400" dirty="0">
              <a:solidFill>
                <a:schemeClr val="tx1"/>
              </a:solidFill>
            </a:endParaRPr>
          </a:p>
          <a:p>
            <a:pPr algn="just"/>
            <a:r>
              <a:rPr lang="hi-IN" altLang="en-US" sz="2400" dirty="0">
                <a:solidFill>
                  <a:schemeClr val="tx1"/>
                </a:solidFill>
              </a:rPr>
              <a:t>अनुच्छेद 124 कहता है कि सर्वोच्च न्यायालय के न्यायाधीशों की नियुक्ति राष्ट्रपति द्वारा सर्वोच्च न्यायालय और उच्च न्यायालयों के ऐसे न्यायाधीशों से परामर्श करने के बाद की जाएगी जिन्हें राष्ट्रपति आवश्यक समझे। लेकिन न्यायाधीशों की नियुक्ति में भारत के मुख्य न्यायाधीश से हमेशा सलाह ली जाएगी।</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सर्वोच्च न्यायालय के न्यायाधीशों की नियुक्ति कैसे होती है</a:t>
            </a:r>
            <a:r>
              <a:rPr lang="en-IN" altLang="en-US" sz="3400" dirty="0">
                <a:sym typeface="+mn-ea"/>
              </a:rPr>
              <a:t>?</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2500" lnSpcReduction="20000"/>
          </a:bodyPr>
          <a:lstStyle/>
          <a:p>
            <a:pPr algn="just">
              <a:lnSpc>
                <a:spcPct val="120000"/>
              </a:lnSpc>
            </a:pPr>
            <a:r>
              <a:rPr lang="hi-IN" altLang="en-US" dirty="0">
                <a:solidFill>
                  <a:schemeClr val="tx1"/>
                </a:solidFill>
              </a:rPr>
              <a:t>अनुच्छेद 124 के अनुसार राष्ट्रपति को सर्वोच्च न्यायालय के  मुख्य न्यायधीश और ऐसे अन्य न्यायाधीशों से परामर्श करना होगा जिन्हें वह आवश्यक समझे। सुप्रीम कोर्ट ने स्वयं एस.पी. गुप्ता बनाम भारत संघ (1981) में यह माना है कि राष्ट्रपति सीजेआई और अन्य न्यायाधीशों की सलाह से बाध्य नहीं हैं।</a:t>
            </a:r>
          </a:p>
          <a:p>
            <a:pPr algn="just">
              <a:lnSpc>
                <a:spcPct val="120000"/>
              </a:lnSpc>
            </a:pPr>
            <a:r>
              <a:rPr lang="hi-IN" altLang="en-US" dirty="0">
                <a:solidFill>
                  <a:schemeClr val="tx1"/>
                </a:solidFill>
              </a:rPr>
              <a:t>तदनुसार हमारे गणतंत्र के पहले चार दशकों में न्यायाधीशों की नियुक्ति में कार्यपालिका की प्रधानता थी।</a:t>
            </a:r>
          </a:p>
          <a:p>
            <a:pPr algn="just">
              <a:lnSpc>
                <a:spcPct val="120000"/>
              </a:lnSpc>
            </a:pPr>
            <a:r>
              <a:rPr lang="hi-IN" altLang="en-US" dirty="0">
                <a:solidFill>
                  <a:schemeClr val="tx1"/>
                </a:solidFill>
              </a:rPr>
              <a:t>इस प्रणाली के तहत चुने गए अधिकांश न्यायाधीश स्वतंत्र, ईमानदार और निडर थे।</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कॉलेजियम सिस्टम कैसे बना?</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3"/>
          </a:xfrm>
        </p:spPr>
        <p:txBody>
          <a:bodyPr>
            <a:noAutofit/>
          </a:bodyPr>
          <a:lstStyle/>
          <a:p>
            <a:pPr algn="just"/>
            <a:r>
              <a:rPr lang="hi-IN" altLang="en-US" sz="1900" dirty="0">
                <a:solidFill>
                  <a:schemeClr val="tx1"/>
                </a:solidFill>
              </a:rPr>
              <a:t>आदर्श रूप से </a:t>
            </a:r>
            <a:r>
              <a:rPr lang="hi-IN" altLang="en-US" sz="1900" dirty="0">
                <a:solidFill>
                  <a:schemeClr val="tx1"/>
                </a:solidFill>
                <a:sym typeface="+mn-ea"/>
              </a:rPr>
              <a:t>कॉलेजियम सिस्टम </a:t>
            </a:r>
            <a:r>
              <a:rPr lang="hi-IN" altLang="en-US" sz="1900" dirty="0">
                <a:solidFill>
                  <a:schemeClr val="tx1"/>
                </a:solidFill>
              </a:rPr>
              <a:t>को अधिक सक्षम, स्वतंत्र और निडर न्यायाधीशों की समय पर नियुक्ति सुनिश्चित करनी चाहिए थी। </a:t>
            </a:r>
          </a:p>
          <a:p>
            <a:pPr algn="just"/>
            <a:r>
              <a:rPr lang="hi-IN" altLang="en-US" sz="1900" dirty="0">
                <a:solidFill>
                  <a:schemeClr val="tx1"/>
                </a:solidFill>
              </a:rPr>
              <a:t>लेकिन कॉलेजियम के फैसलों की बारीकी से जांच करने पर पता चलता है कि कई बार उनके फैसले अंग्रेजी के मौसम की तरह अप्रत्याशित होते हैं। न कोई पारदर्शिता है और न ही कोई जवाबदेही।</a:t>
            </a:r>
          </a:p>
          <a:p>
            <a:pPr algn="just"/>
            <a:r>
              <a:rPr lang="hi-IN" altLang="en-US" sz="1900" dirty="0">
                <a:solidFill>
                  <a:schemeClr val="tx1"/>
                </a:solidFill>
              </a:rPr>
              <a:t>अतः संविधान  न्यायाधीशों की नियुक्ति में व्यापक परामर्श प्रक्रिया का पक्षधर है। इस प्रावधान में एक बड़ा गुण है। सर्वोच्च न्यायालय में बुद्धि कुछ गिने-चुने हुए लोगों का एकाधिकार नहीं है। </a:t>
            </a:r>
          </a:p>
          <a:p>
            <a:pPr algn="just"/>
            <a:r>
              <a:rPr lang="hi-IN" altLang="en-US" sz="1900" dirty="0">
                <a:solidFill>
                  <a:schemeClr val="tx1"/>
                </a:solidFill>
              </a:rPr>
              <a:t>पिछले दो दशकों के दौरान बड़ी संख्या में न्यायाधीशों का अधिक्रमण किया। विभिन्न उच्च न्यायालयों के कई वरिष्ठतम मुख्य न्यायाधीशों को पदोन्नत नहीं किया गया था।</a:t>
            </a:r>
          </a:p>
          <a:p>
            <a:pPr algn="just"/>
            <a:r>
              <a:rPr lang="en-US" sz="1900" dirty="0">
                <a:solidFill>
                  <a:schemeClr val="tx1"/>
                </a:solidFill>
              </a:rPr>
              <a:t> </a:t>
            </a:r>
            <a:r>
              <a:rPr lang="hi-IN" altLang="en-US" sz="1900" dirty="0">
                <a:solidFill>
                  <a:schemeClr val="tx1"/>
                </a:solidFill>
              </a:rPr>
              <a:t>कुछ बेहतरीन जजों को देर से पता चला कि वे सीजेआई न बन पाये।</a:t>
            </a:r>
          </a:p>
          <a:p>
            <a:pPr algn="just"/>
            <a:r>
              <a:rPr lang="hi-IN" altLang="en-US" sz="1900" dirty="0">
                <a:solidFill>
                  <a:schemeClr val="tx1"/>
                </a:solidFill>
              </a:rPr>
              <a:t>इसके अनुसार 2014 में राष्ट्रीय न्यायिक नियुक्ति आयोग अधिनियम बनाया और संविधान में भी संशोधन किया। </a:t>
            </a:r>
            <a:r>
              <a:rPr lang="en-US" sz="1900" dirty="0">
                <a:solidFill>
                  <a:schemeClr val="tx1"/>
                </a:solidFill>
              </a:rPr>
              <a:t> </a:t>
            </a:r>
          </a:p>
          <a:p>
            <a:pPr algn="just"/>
            <a:r>
              <a:rPr lang="hi-IN" altLang="en-US" sz="1900" dirty="0">
                <a:solidFill>
                  <a:schemeClr val="tx1"/>
                </a:solidFill>
              </a:rPr>
              <a:t>लेकिन 2016 में, सुप्रीम कोर्ट ने उन्हें असंवैधानिक करार दिया क्योंकि भारत के मुख्य न्यायाधीश की राय की प्रधानता को संविधान की मूल संरचना माना गया था।</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कॉलेजियम सिस्टम कैसे काम करता 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lnSpc>
                <a:spcPct val="120000"/>
              </a:lnSpc>
            </a:pPr>
            <a:r>
              <a:rPr lang="hi-IN" altLang="en-US" dirty="0">
                <a:solidFill>
                  <a:schemeClr val="tx1"/>
                </a:solidFill>
              </a:rPr>
              <a:t>न्यायपालिका की स्वतंत्रता किसी भी लोकतांत्रिक देश के लिए महत्वपूर्ण है। </a:t>
            </a:r>
          </a:p>
          <a:p>
            <a:pPr algn="just">
              <a:lnSpc>
                <a:spcPct val="120000"/>
              </a:lnSpc>
            </a:pPr>
            <a:r>
              <a:rPr lang="hi-IN" altLang="en-US" dirty="0">
                <a:solidFill>
                  <a:schemeClr val="tx1"/>
                </a:solidFill>
              </a:rPr>
              <a:t>न्यायिक समीक्षा संविधान की सर्वोच्चता सुनिश्चित करने का एक तंत्र है।</a:t>
            </a:r>
          </a:p>
          <a:p>
            <a:pPr algn="just">
              <a:lnSpc>
                <a:spcPct val="120000"/>
              </a:lnSpc>
            </a:pPr>
            <a:r>
              <a:rPr lang="hi-IN" altLang="en-US" dirty="0">
                <a:solidFill>
                  <a:schemeClr val="tx1"/>
                </a:solidFill>
              </a:rPr>
              <a:t>न्यायिक सक्रियता अच्छी नहीं है क्योंकि यह शक्तियों के पृथक्करण के सिद्धांत के विरुद्ध है। </a:t>
            </a:r>
          </a:p>
          <a:p>
            <a:pPr algn="just">
              <a:lnSpc>
                <a:spcPct val="120000"/>
              </a:lnSpc>
            </a:pPr>
            <a:r>
              <a:rPr lang="hi-IN" altLang="en-US" dirty="0">
                <a:solidFill>
                  <a:schemeClr val="tx1"/>
                </a:solidFill>
              </a:rPr>
              <a:t>सुप्रीम कोर्ट को  अपनी सीमाओं को पार नहीं करना चाहिए और देश का शासन हाथ में नहीं लेना चाहिए।</a:t>
            </a:r>
          </a:p>
          <a:p>
            <a:pPr algn="just">
              <a:lnSpc>
                <a:spcPct val="120000"/>
              </a:lnSpc>
            </a:pPr>
            <a:r>
              <a:rPr lang="hi-IN" altLang="en-US" dirty="0">
                <a:solidFill>
                  <a:schemeClr val="tx1"/>
                </a:solidFill>
              </a:rPr>
              <a:t>आगेः  हम संविधान में संशोधन करने की संसद की शक्ति पर चर्चा करेंगे।</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hi-IN" altLang="en-IN" b="1" dirty="0"/>
              <a:t>अस्वीकरण</a:t>
            </a:r>
            <a:endParaRPr lang="en-IN" b="1" dirty="0"/>
          </a:p>
        </p:txBody>
      </p:sp>
      <p:sp>
        <p:nvSpPr>
          <p:cNvPr id="3" name="Content Placeholder 2"/>
          <p:cNvSpPr>
            <a:spLocks noGrp="1"/>
          </p:cNvSpPr>
          <p:nvPr>
            <p:ph idx="1"/>
          </p:nvPr>
        </p:nvSpPr>
        <p:spPr>
          <a:xfrm>
            <a:off x="467544" y="3429000"/>
            <a:ext cx="8229600" cy="4525963"/>
          </a:xfrm>
        </p:spPr>
        <p:txBody>
          <a:bodyPr>
            <a:normAutofit/>
          </a:bodyPr>
          <a:lstStyle/>
          <a:p>
            <a:pPr marL="0" indent="0" algn="ctr">
              <a:buNone/>
            </a:pPr>
            <a:r>
              <a:rPr lang="hi-IN" altLang="en-IN" sz="2000" dirty="0"/>
              <a:t>व्याख्यान में वक्ता द्वारा व्यक्त किये गये विचार उनके निजी विचार हैं।</a:t>
            </a: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525963"/>
          </a:xfrm>
        </p:spPr>
        <p:txBody>
          <a:bodyPr>
            <a:noAutofit/>
          </a:bodyPr>
          <a:lstStyle/>
          <a:p>
            <a:pPr algn="just"/>
            <a:r>
              <a:rPr lang="hi-IN" altLang="en-US" sz="2000" dirty="0">
                <a:solidFill>
                  <a:schemeClr val="tx1"/>
                </a:solidFill>
              </a:rPr>
              <a:t>भारतीय संविधान एक संघीय संविधान है। संघवाद केंद्र और राज्य के बीच शक्तियों के वितरण का नाम है।</a:t>
            </a:r>
            <a:r>
              <a:rPr lang="en-IN" altLang="en-US" sz="2000" dirty="0">
                <a:solidFill>
                  <a:schemeClr val="tx1"/>
                </a:solidFill>
              </a:rPr>
              <a:t> </a:t>
            </a:r>
            <a:r>
              <a:rPr lang="hi-IN" altLang="en-US" sz="2000" dirty="0">
                <a:solidFill>
                  <a:schemeClr val="tx1"/>
                </a:solidFill>
                <a:sym typeface="+mn-ea"/>
              </a:rPr>
              <a:t>केंद्र और राज्य तथा दो राज्यों के बीच</a:t>
            </a:r>
            <a:r>
              <a:rPr lang="hi-IN" altLang="en-US" sz="2000" dirty="0">
                <a:solidFill>
                  <a:schemeClr val="tx1"/>
                </a:solidFill>
              </a:rPr>
              <a:t> विवाद पैदा होना तय है। और इसलिए इन विवादों को सुलझाने के लिए एक स्वतंत्र निकाय की आवश्यकता है।</a:t>
            </a:r>
          </a:p>
          <a:p>
            <a:pPr algn="just"/>
            <a:r>
              <a:rPr lang="hi-IN" altLang="en-US" sz="2000" dirty="0">
                <a:solidFill>
                  <a:schemeClr val="tx1"/>
                </a:solidFill>
              </a:rPr>
              <a:t>संविधान की सर्वोच्चता के लिए भी स्वतंत्र और निष्पक्ष न्यायपालिका की आवश्यकता होती है जिसे संविधान की व्याख्या करने का महत्वपूर्ण कार्य दिया गया है।</a:t>
            </a:r>
          </a:p>
          <a:p>
            <a:pPr algn="just"/>
            <a:r>
              <a:rPr lang="hi-IN" altLang="en-US" sz="2000" dirty="0">
                <a:solidFill>
                  <a:schemeClr val="tx1"/>
                </a:solidFill>
              </a:rPr>
              <a:t>इसके अलावा संविधान कुछ मौलिक अधिकारों की गारंटी देता है। केवल एक स्वतंत्र अंग ही इन अधिकारों की रक्षा कर सकता है और इसलिए न्यायपालिका को लोगों के मौलिक अधिकारों की रक्षा की  भूमिका दी गई।</a:t>
            </a:r>
          </a:p>
          <a:p>
            <a:pPr algn="just"/>
            <a:r>
              <a:rPr lang="hi-IN" altLang="en-US" sz="2000" dirty="0">
                <a:solidFill>
                  <a:schemeClr val="tx1"/>
                </a:solidFill>
              </a:rPr>
              <a:t>तथ्य की बात के रूप में, भारतीय संविधान के तहत सच्चा संघवाद केवल न्यायपालिका में दिखाई देता है क्योंकि हमारे उच्च न्यायालय सर्वोच्च न्यायालय के अधीनस्थ नहीं हैं। सर्वोच्च न्यायालय का उच्च न्यायालयों पर कोई प्रशासनिक नियंत्रण नहीं है।</a:t>
            </a:r>
          </a:p>
          <a:p>
            <a:pPr algn="just"/>
            <a:r>
              <a:rPr lang="hi-IN" altLang="en-US" sz="2000" dirty="0">
                <a:solidFill>
                  <a:schemeClr val="tx1"/>
                </a:solidFill>
                <a:sym typeface="+mn-ea"/>
              </a:rPr>
              <a:t>वास्तव में, </a:t>
            </a:r>
            <a:r>
              <a:rPr lang="hi-IN" altLang="en-US" sz="2000" dirty="0">
                <a:solidFill>
                  <a:schemeClr val="tx1"/>
                </a:solidFill>
              </a:rPr>
              <a:t> भारत के मुख्य न्यायाधीश उच्चतम  न्यायालय के  न्यायाधीशों के बॉस नहीं हैं। बल्कि केवल बराबर वालों में प्रथम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न्यायपालिका क्यों महत्वपूर्ण 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Autofit/>
          </a:bodyPr>
          <a:lstStyle/>
          <a:p>
            <a:pPr algn="just">
              <a:lnSpc>
                <a:spcPct val="120000"/>
              </a:lnSpc>
            </a:pPr>
            <a:r>
              <a:rPr lang="en-US" sz="2000" dirty="0"/>
              <a:t> </a:t>
            </a:r>
            <a:r>
              <a:rPr lang="hi-IN" altLang="en-US" sz="2000" dirty="0">
                <a:solidFill>
                  <a:schemeClr val="tx1"/>
                </a:solidFill>
              </a:rPr>
              <a:t>न्यायिक समीक्षा संवैधानिक न्यायालयों को कानूनों की संवैधानिकता और कार्यपालिका के कार्यों की जांच करने की शक्ति है। </a:t>
            </a:r>
          </a:p>
          <a:p>
            <a:pPr algn="just">
              <a:lnSpc>
                <a:spcPct val="120000"/>
              </a:lnSpc>
            </a:pPr>
            <a:r>
              <a:rPr lang="hi-IN" altLang="en-US" sz="2000" dirty="0">
                <a:solidFill>
                  <a:schemeClr val="tx1"/>
                </a:solidFill>
              </a:rPr>
              <a:t>भारतीय संविधान में ‘न्यायिक समीक्षा’ शब्दों का प्रयोग नहीं किया गया है। </a:t>
            </a:r>
          </a:p>
          <a:p>
            <a:pPr algn="just">
              <a:lnSpc>
                <a:spcPct val="120000"/>
              </a:lnSpc>
            </a:pPr>
            <a:r>
              <a:rPr lang="hi-IN" altLang="en-US" sz="2000" dirty="0">
                <a:solidFill>
                  <a:schemeClr val="tx1"/>
                </a:solidFill>
              </a:rPr>
              <a:t>अमेरिकी संविधान के विपरीत, हमारा संविधान स्पष्ट रूप से न्यायिक शक्ति को अदालतों में निहित नहीं करता है, लेकिन शक्तियों के पृथक्करण सिद्धांत को  शामिल किया है।</a:t>
            </a:r>
          </a:p>
          <a:p>
            <a:pPr algn="just">
              <a:lnSpc>
                <a:spcPct val="120000"/>
              </a:lnSpc>
            </a:pPr>
            <a:r>
              <a:rPr lang="hi-IN" altLang="en-US" sz="2000" dirty="0">
                <a:solidFill>
                  <a:schemeClr val="tx1"/>
                </a:solidFill>
              </a:rPr>
              <a:t>न्यायिक शक्ति राज्य की न्यायिक शक्ति के अर्थ में स्पष्ट रूप से अदालतों में निहित है और यह स्वतंत्रता से पहले भी थी। </a:t>
            </a:r>
          </a:p>
          <a:p>
            <a:pPr algn="just">
              <a:lnSpc>
                <a:spcPct val="120000"/>
              </a:lnSpc>
            </a:pPr>
            <a:r>
              <a:rPr lang="hi-IN" altLang="en-US" sz="2000" dirty="0">
                <a:solidFill>
                  <a:schemeClr val="tx1"/>
                </a:solidFill>
              </a:rPr>
              <a:t>न्यायालयों को राज्य की कार्रवाई की समीक्षा करने की शक्ति है। हमारे संविधान के अनुच्छेद 32 और 226 के साथ पढ़ित अनुच्छेद 13 किसी भी विधायी, कार्यकारी या प्रशासनिक कार्रवाई को शून्य घोषित करने के लिए सर्वोच्च न्यायालय और उच्च न्यायालयों को न्यायिक समीक्षा की शक्ति देता है यदि यह हमारे संविधान का उल्लंघन करती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न्यायिक समीक्षा क्या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412776"/>
            <a:ext cx="8229600" cy="4525963"/>
          </a:xfrm>
        </p:spPr>
        <p:txBody>
          <a:bodyPr>
            <a:noAutofit/>
          </a:bodyPr>
          <a:lstStyle/>
          <a:p>
            <a:pPr algn="just"/>
            <a:r>
              <a:rPr lang="hi-IN" altLang="en-IN" sz="1800" dirty="0">
                <a:solidFill>
                  <a:schemeClr val="tx1"/>
                </a:solidFill>
              </a:rPr>
              <a:t>संसद द्वारा पारित कानूनों को रद्द करने की न्यायाधीशों की शक्ति अलोकतांत्रिक लग सकती है। लेकिन यह शक्ति इसलिए दी गई है ताकि संसद बहुसंख्यक का शिकार न हो जाए।</a:t>
            </a:r>
          </a:p>
          <a:p>
            <a:pPr algn="just"/>
            <a:r>
              <a:rPr lang="hi-IN" altLang="en-IN" sz="1800" dirty="0">
                <a:solidFill>
                  <a:schemeClr val="tx1"/>
                </a:solidFill>
              </a:rPr>
              <a:t>हमारे गणतंत्र के जन्म से पहले ही नेहरू के कद के राजनेता ने संविधान सभा में 10 सितंबर, 1949 को न्यायिक समीक्षा पर सरकार के दृष्टिकोण को स्पष्ट रूप से विस्तार से बताया था: “सीमा के भीतर कोई भी न्यायाधीश और कोई सर्वोच्च न्यायालय खुद को तीसरा कक्ष नहीं बना सकता है। कोई भी सर्वोच्च न्यायालय और कोई न्यायपालिका संसद की संप्रभुता पर निर्णय नहीं ले सकती है। अगर हम गलती से इधर-उधर जाते हैं, तो यह बता सकता है, लेकिन अंतिम विश्लेषण में जहां तक समुदाय के भविष्य की चिंता का विषय है, वहां कोई न्यायपालिका आड़े नहीं आ सकती”। अगर यह रास्ते में आता है, तो अंततः </a:t>
            </a:r>
            <a:r>
              <a:rPr lang="en-US" altLang="hi-IN" sz="1800" dirty="0">
                <a:solidFill>
                  <a:schemeClr val="tx1"/>
                </a:solidFill>
              </a:rPr>
              <a:t> </a:t>
            </a:r>
            <a:r>
              <a:rPr lang="hi-IN" altLang="en-IN" sz="1800" dirty="0">
                <a:solidFill>
                  <a:schemeClr val="tx1"/>
                </a:solidFill>
              </a:rPr>
              <a:t>पूरा संविधान ही की सृष्टि है। उन्होंने सरकार समर्थक न्यायाधीशों के चयन की संभावना पर </a:t>
            </a:r>
            <a:r>
              <a:rPr lang="hi-IN" altLang="en-IN" sz="1800" dirty="0">
                <a:solidFill>
                  <a:schemeClr val="tx1"/>
                </a:solidFill>
                <a:sym typeface="+mn-ea"/>
              </a:rPr>
              <a:t>कहा</a:t>
            </a:r>
            <a:r>
              <a:rPr lang="en-US" altLang="hi-IN" sz="1800" dirty="0">
                <a:solidFill>
                  <a:schemeClr val="tx1"/>
                </a:solidFill>
                <a:sym typeface="+mn-ea"/>
              </a:rPr>
              <a:t>:</a:t>
            </a:r>
            <a:r>
              <a:rPr lang="hi-IN" altLang="en-IN" sz="1800" dirty="0">
                <a:solidFill>
                  <a:schemeClr val="tx1"/>
                </a:solidFill>
                <a:sym typeface="+mn-ea"/>
              </a:rPr>
              <a:t> </a:t>
            </a:r>
            <a:r>
              <a:rPr lang="en-US" altLang="hi-IN" sz="1800" dirty="0">
                <a:solidFill>
                  <a:schemeClr val="tx1"/>
                </a:solidFill>
              </a:rPr>
              <a:t>“</a:t>
            </a:r>
            <a:r>
              <a:rPr lang="hi-IN" altLang="en-IN" sz="1800" dirty="0">
                <a:solidFill>
                  <a:schemeClr val="tx1"/>
                </a:solidFill>
                <a:sym typeface="+mn-ea"/>
              </a:rPr>
              <a:t>यदि अदालतें बाधा साबित होती हैं, तो बाधा को दूर करे का एक तरीका कार्यपालिका है जो न्यायाधीशों की नियुक्ति प्राधिकारी है जो अपने पक्ष में निर्णय पाने के लिए अपनी पसंद के न्यायाधीशों की नियुक्ति करना शुरू कर सकता है।</a:t>
            </a:r>
            <a:r>
              <a:rPr lang="en-US" altLang="hi-IN" sz="1800" dirty="0">
                <a:solidFill>
                  <a:schemeClr val="tx1"/>
                </a:solidFill>
                <a:sym typeface="+mn-ea"/>
              </a:rPr>
              <a:t>”</a:t>
            </a:r>
            <a:r>
              <a:rPr lang="en-IN" altLang="hi-IN" sz="1800" dirty="0">
                <a:solidFill>
                  <a:schemeClr val="tx1"/>
                </a:solidFill>
              </a:rPr>
              <a:t> </a:t>
            </a:r>
          </a:p>
          <a:p>
            <a:pPr algn="just"/>
            <a:r>
              <a:rPr lang="en-IN" sz="1800" dirty="0">
                <a:solidFill>
                  <a:srgbClr val="FF0000"/>
                </a:solidFill>
              </a:rPr>
              <a:t> </a:t>
            </a:r>
            <a:r>
              <a:rPr lang="hi-IN" altLang="en-IN" sz="1800" dirty="0">
                <a:sym typeface="+mn-ea"/>
              </a:rPr>
              <a:t>भारतीय संविधान भारत के मुख्य न्यायाधीश की नियुक्ति के लिए कोई प्रक्रिया निर्धारित नहीं करता है। लेकिन भारत के मुख्य न्यायाधीश के रूप में वरिष्ठतम न्यायाधीश को नियुक्त करने के लिए एक स्वस्थ परंपरा विकसित की गई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न्यायिक समीक्षा लोकतंत्र विरोधी है?</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147" y="1166018"/>
            <a:ext cx="8229600" cy="4525963"/>
          </a:xfrm>
        </p:spPr>
        <p:txBody>
          <a:bodyPr>
            <a:noAutofit/>
          </a:bodyPr>
          <a:lstStyle/>
          <a:p>
            <a:pPr algn="just"/>
            <a:r>
              <a:rPr lang="hi-IN" altLang="en-US" sz="1800" dirty="0">
                <a:solidFill>
                  <a:schemeClr val="tx1"/>
                </a:solidFill>
              </a:rPr>
              <a:t>ब्लैक लॉ डिक्शनरी के अनुसार न्यायिक सक्रियता न्यायिक निर्णय लेने का दर्शन है जिसके द्वारा न्यायाधीश अपने निर्णयों को दिशा देने के लिए अन्य कारकों के साथ-साथ सार्वजनिक नीति के बारे में अपने व्यक्तिगत विचारों की अनुमति देते हैं।</a:t>
            </a:r>
          </a:p>
          <a:p>
            <a:pPr algn="just"/>
            <a:r>
              <a:rPr lang="hi-IN" altLang="en-US" sz="1800" dirty="0">
                <a:solidFill>
                  <a:schemeClr val="tx1"/>
                </a:solidFill>
              </a:rPr>
              <a:t>बदलती सामाजिक या आर्थिक परिस्थितियों के अनुकूल या व्यक्तियों के अधिकारों का विस्तार करने के प्रावधान को एक नया अर्थ देना न्यायिक सक्रियता कहलाता है।</a:t>
            </a:r>
          </a:p>
          <a:p>
            <a:pPr algn="just"/>
            <a:r>
              <a:rPr lang="hi-IN" altLang="en-US" sz="1800" dirty="0">
                <a:solidFill>
                  <a:schemeClr val="tx1"/>
                </a:solidFill>
              </a:rPr>
              <a:t>इस प्रकार जब न्यायालय कार्यपालिका और विधायिका के कार्य ग्रहण करते हैं, तो  इसे न्यायिक सक्रियता कहते हैं।</a:t>
            </a:r>
          </a:p>
          <a:p>
            <a:pPr algn="just"/>
            <a:r>
              <a:rPr lang="hi-IN" altLang="en-US" sz="1800" dirty="0">
                <a:solidFill>
                  <a:schemeClr val="tx1"/>
                </a:solidFill>
              </a:rPr>
              <a:t>प्रस्तावना में उल्लिखित सामाजिक, आर्थिक, राजनीतिक न्याय और अन्य ऊँचे लक्ष्यों को प्राप्त करने के नाम पर,  न्यायाधीश अपनी शक्तियों का विस्तार करते रहे हैं। वे कार्यपालिका के गलत कार्यों या निष्क्रियता के आलोचक रहे हैं।</a:t>
            </a:r>
          </a:p>
          <a:p>
            <a:pPr algn="just"/>
            <a:r>
              <a:rPr lang="hi-IN" altLang="en-US" sz="1800" dirty="0">
                <a:solidFill>
                  <a:schemeClr val="tx1"/>
                </a:solidFill>
              </a:rPr>
              <a:t>सर्वोच्च न्यायालय को असाधारण शक्तियां देने वाले सबसे महत्वपूर्ण संवैधानिक प्रावधानों में से एक अनुच्छेद 142 है; यह प्रावधान सर्वोच्च न्यायालय को 'पूर्ण न्याय' के लिए उपयुक्त डिक्री या आदेश पारित करने का अधिकार देता है।</a:t>
            </a:r>
          </a:p>
          <a:p>
            <a:pPr algn="just"/>
            <a:r>
              <a:rPr lang="hi-IN" altLang="en-US" sz="1800" dirty="0">
                <a:solidFill>
                  <a:schemeClr val="tx1"/>
                </a:solidFill>
              </a:rPr>
              <a:t>इस तथ्य के बावजूद कि कानून बनाने की शक्ति मुख्य रूप से संसद के पास है, भारत का सर्वोच्च न्यायालय कई बार अपनी शक्तियों को 142 के तहत लागू करता रहा है। यह प्रावधान न केवल न्यायिक सक्रियता के लिए बल्कि भारत में न्यायिक कानून के लिए भी जिम्मेदार है। </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न्यायिक सक्रियता क्या 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3"/>
          </a:xfrm>
        </p:spPr>
        <p:txBody>
          <a:bodyPr>
            <a:noAutofit/>
          </a:bodyPr>
          <a:lstStyle/>
          <a:p>
            <a:pPr algn="just">
              <a:lnSpc>
                <a:spcPct val="120000"/>
              </a:lnSpc>
            </a:pPr>
            <a:r>
              <a:rPr lang="hi-IN" altLang="en-US" sz="2200" dirty="0">
                <a:solidFill>
                  <a:schemeClr val="tx1"/>
                </a:solidFill>
              </a:rPr>
              <a:t>विशाखा बनाम राजस्थान राज्य (2004) के फैसले में, सर्वोच्च न्यायालय ने लैंगिक समानता के बुनियादी मानव अधिकार को प्रभावी ढंग से लागू करने और यौन उत्पीड़न और दुर्व्यवहार विशेष रूप से कार्यस्थलों पर यौन उत्पीड़न के खिलाफ गारंटी देने वाले अधिनियमित कानून की अनुपस्थिति में माना कि जब तक इसके लिए कोई कानून नहीं बनाया जाता है, तब तक सभी कार्यस्थलों या अन्य संस्थानों में उचित पालन के लिए हम इसके बाद निर्दिष्ट दिशानिर्देशों और मानदंडों को निर्धारित करते है।</a:t>
            </a:r>
          </a:p>
          <a:p>
            <a:pPr algn="just">
              <a:lnSpc>
                <a:spcPct val="120000"/>
              </a:lnSpc>
            </a:pPr>
            <a:r>
              <a:rPr lang="hi-IN" altLang="en-US" sz="2200" dirty="0">
                <a:solidFill>
                  <a:schemeClr val="tx1"/>
                </a:solidFill>
              </a:rPr>
              <a:t>बाद में संसद ने कानून बनाया था और कार्यस्थल पर यौन उत्पीड़न (रोकथाम, निषेध और निवारण) अधिनियम 2013 में पारित किया था।</a:t>
            </a:r>
          </a:p>
          <a:p>
            <a:pPr algn="just">
              <a:lnSpc>
                <a:spcPct val="120000"/>
              </a:lnSpc>
            </a:pPr>
            <a:r>
              <a:rPr lang="hi-IN" altLang="en-US" sz="2200" dirty="0">
                <a:solidFill>
                  <a:schemeClr val="tx1"/>
                </a:solidFill>
              </a:rPr>
              <a:t>इसी तरह 2018 में सुप्रीम कोर्ट ने ऑनर किलिंग और भीड़ हत्या के मामलों में दिशानिर्देश निर्धारित किये थे। </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en-US" sz="3400" dirty="0">
                <a:sym typeface="+mn-ea"/>
              </a:rPr>
              <a:t> </a:t>
            </a:r>
            <a:r>
              <a:rPr lang="hi-IN" altLang="en-US" sz="3400" dirty="0">
                <a:sym typeface="+mn-ea"/>
              </a:rPr>
              <a:t>न्यायिक सक्रियता ने कैसे काम किया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3174"/>
            <a:ext cx="8229600" cy="4525963"/>
          </a:xfrm>
        </p:spPr>
        <p:txBody>
          <a:bodyPr>
            <a:noAutofit/>
          </a:bodyPr>
          <a:lstStyle/>
          <a:p>
            <a:pPr algn="just"/>
            <a:r>
              <a:rPr lang="hi-IN" altLang="en-US" sz="1800" dirty="0">
                <a:solidFill>
                  <a:schemeClr val="tx1"/>
                </a:solidFill>
              </a:rPr>
              <a:t>हमारे संविधान के पहले दो दशकों के लिए, हमारे सर्वोच्च न्यायालय ने न्यायिक संयम दिखाया और संवैधानिक सीमाओं के भीतर सख्ती से काम किया।</a:t>
            </a:r>
          </a:p>
          <a:p>
            <a:pPr algn="just"/>
            <a:r>
              <a:rPr lang="hi-IN" altLang="en-US" sz="1800" dirty="0">
                <a:solidFill>
                  <a:schemeClr val="tx1"/>
                </a:solidFill>
              </a:rPr>
              <a:t>तदनुसार, जैसा कि हमने पहले अनुच्छेद 21 संबंधी अपने व्याख्यान में चर्चा की थी, इसने एके गोपालन मामल (1951) में 'कानून द्वारा स्थापित प्रक्रिया' शब्दों की  संकीर्ण और पाठ आधारित व्याख्या दी तथा माना कि यदि कानून द्वारा स्थापित कोई प्रक्रिया है, तो यह कुछ नहीं कर सकती है।</a:t>
            </a:r>
          </a:p>
          <a:p>
            <a:pPr algn="just"/>
            <a:r>
              <a:rPr lang="hi-IN" altLang="en-US" sz="1800" dirty="0">
                <a:solidFill>
                  <a:schemeClr val="tx1"/>
                </a:solidFill>
              </a:rPr>
              <a:t>बाद में मेनका गांधी मामले में 1978 में यह कहा कि ऐसा कानून न्यायसंगत, निष्पक्ष, उचित और गैर-मनमाना होना चाहिए।</a:t>
            </a:r>
          </a:p>
          <a:p>
            <a:pPr algn="just"/>
            <a:r>
              <a:rPr lang="hi-IN" altLang="en-US" sz="1800" dirty="0">
                <a:solidFill>
                  <a:schemeClr val="tx1"/>
                </a:solidFill>
              </a:rPr>
              <a:t>इसलिए, अदालत ने मौलिक अधिकारों के दायरे का विस्तार करना शुरू कर दिया है।  इसने </a:t>
            </a:r>
            <a:r>
              <a:rPr lang="hi-IN" altLang="en-US" sz="1800" dirty="0">
                <a:solidFill>
                  <a:schemeClr val="tx1"/>
                </a:solidFill>
                <a:sym typeface="+mn-ea"/>
              </a:rPr>
              <a:t>अनुच्छेद 12 में</a:t>
            </a:r>
            <a:r>
              <a:rPr lang="hi-IN" altLang="en-US" sz="1800" dirty="0">
                <a:solidFill>
                  <a:schemeClr val="tx1"/>
                </a:solidFill>
              </a:rPr>
              <a:t> 'राज्य' की परिभाषा का भी विस्तार किया।</a:t>
            </a:r>
          </a:p>
          <a:p>
            <a:pPr algn="just"/>
            <a:r>
              <a:rPr lang="hi-IN" altLang="en-US" sz="1800" dirty="0">
                <a:solidFill>
                  <a:schemeClr val="tx1"/>
                </a:solidFill>
              </a:rPr>
              <a:t>वास्तव में कई नये अधिकार जैसे निष्पक्ष और त्वरित मुकदमा का अधिकार, शिक्षा का अधिकार, आजीविका का अधिकार, स्वास्थ्य का अधिकार, पर्यावरण का अधिकार को अनुच्छेद 21 का हिस्सा बनाया गया।</a:t>
            </a:r>
          </a:p>
          <a:p>
            <a:pPr algn="just"/>
            <a:r>
              <a:rPr lang="hi-IN" altLang="en-US" sz="1800" dirty="0">
                <a:solidFill>
                  <a:schemeClr val="tx1"/>
                </a:solidFill>
              </a:rPr>
              <a:t>कई नीति निदेशक सिद्धांतों को मौलिक अधिकारों के हिस्से के रूप में पढ़ा गया। </a:t>
            </a:r>
          </a:p>
          <a:p>
            <a:pPr algn="just"/>
            <a:r>
              <a:rPr lang="hi-IN" altLang="en-US" sz="1800" dirty="0">
                <a:solidFill>
                  <a:schemeClr val="tx1"/>
                </a:solidFill>
              </a:rPr>
              <a:t>संविधान की व्याख्या के माध्यम से, सर्वोच्च न्यायालय ने वस्तुतः न्यायाधीशों की नियुक्ति में अपने आप को अंतिम अधिकार दे दिया। हम कुछ विवरणों पर चर्चा करेंगे। </a:t>
            </a:r>
          </a:p>
        </p:txBody>
      </p:sp>
      <p:sp>
        <p:nvSpPr>
          <p:cNvPr id="6" name="TextBox 4"/>
          <p:cNvSpPr txBox="1"/>
          <p:nvPr/>
        </p:nvSpPr>
        <p:spPr>
          <a:xfrm>
            <a:off x="606107"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न्यायिक सक्रियता का उपयोग न्यायालय ने कैसे किया है?</a:t>
            </a:r>
            <a:r>
              <a:rPr lang="en-US" sz="3400" dirty="0">
                <a:sym typeface="+mn-ea"/>
              </a:rPr>
              <a:t> </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146" y="1916832"/>
            <a:ext cx="8229600" cy="4525963"/>
          </a:xfrm>
        </p:spPr>
        <p:txBody>
          <a:bodyPr>
            <a:noAutofit/>
          </a:bodyPr>
          <a:lstStyle/>
          <a:p>
            <a:pPr algn="just"/>
            <a:r>
              <a:rPr lang="hi-IN" altLang="en-US" sz="1700" dirty="0">
                <a:solidFill>
                  <a:schemeClr val="tx1"/>
                </a:solidFill>
              </a:rPr>
              <a:t>न्यायपालिका की स्वतंत्रता आधुनिक, उदार और लोकतांत्रिक राज्य की पहचान है। व्यक्तियों और समाज के हितों के बीच संतुलन बनाए रखने के लिए स्वतंत्र न्यायपालिका की आवश्यकता होती है। मोंटेस्क्यू ने अपनी पुस्तक स्पिरिट ऑफ लॉज में कहा था कि अगर न्याय करने की शक्ति को विधायी और कार्यपालिका शक्तियों से अलग नहीं किया जाता है तो कोई स्वतंत्रता नहीं है।</a:t>
            </a:r>
          </a:p>
          <a:p>
            <a:pPr algn="just"/>
            <a:r>
              <a:rPr lang="hi-IN" altLang="en-US" sz="1700" dirty="0">
                <a:solidFill>
                  <a:schemeClr val="tx1"/>
                </a:solidFill>
              </a:rPr>
              <a:t>स्वतंत्र न्यायपालिका एक जीवंत लोकतांत्रिक व्यवस्था की अनिवार्य शर्त है। केवल निष्पक्ष और स्वतंत्र न्यायपालिका ही व्यक्तियों के अधिकारों की सुरक्षा के लिए सुरक्षा कवच के रूप में खड़ी हो सकती है और बिना किसी भय या पक्षपात के न्याय भी कर सकती है। </a:t>
            </a:r>
          </a:p>
          <a:p>
            <a:pPr algn="just"/>
            <a:r>
              <a:rPr lang="hi-IN" altLang="en-US" sz="1700" dirty="0">
                <a:solidFill>
                  <a:schemeClr val="tx1"/>
                </a:solidFill>
              </a:rPr>
              <a:t>एस.पी गुप्ता बनाम भारत संघ (1982) के फैसले में, सुप्रीम कोर्ट ने कहा कि न्यायाधीशों को कठोर और सख्त  होना चाहिए,आर्थिक या राजनीतिक सत्ता के सामने अडिग होना चाहिए,  और उन्हें कानून के शासन के मूल सिद्धांत को बनाए रखना चाहिए जो कहता है कि चाहे आप कितने ही ऊँचे क्यों न हो, कानून आपके ऊपर है।  </a:t>
            </a:r>
          </a:p>
          <a:p>
            <a:pPr algn="just"/>
            <a:r>
              <a:rPr lang="hi-IN" altLang="en-US" sz="1700" dirty="0">
                <a:solidFill>
                  <a:schemeClr val="tx1"/>
                </a:solidFill>
              </a:rPr>
              <a:t>यह न्यायपालिका की स्वतंत्रता का सिद्धांत है जो वास्तविक सहभागी लोकतंत्र की स्थापना, कानून के शासन को गतिशील अवधारणा के रूप में बनाए रखने और कमजोर सामुदायिक वर्गों को न्याय प्रदान करने के लिए महत्वपूर्ण है। यह न्यायपालिका की स्वतंत्रता का सिद्धांत है जिसे हमें संविधान के प्रासंगिक प्रावधानों की व्याख्या करते समय ध्यान में रखना चाहिए।</a:t>
            </a:r>
          </a:p>
        </p:txBody>
      </p:sp>
      <p:sp>
        <p:nvSpPr>
          <p:cNvPr id="6" name="TextBox 4"/>
          <p:cNvSpPr txBox="1"/>
          <p:nvPr/>
        </p:nvSpPr>
        <p:spPr>
          <a:xfrm>
            <a:off x="683894" y="116632"/>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न्यायपालिका की स्वतंत्रता क्यों महत्वपूर्ण</a:t>
            </a:r>
            <a:endParaRPr lang="en-US" altLang="en-US" sz="3400" dirty="0">
              <a:sym typeface="+mn-ea"/>
            </a:endParaRPr>
          </a:p>
          <a:p>
            <a:pPr algn="ctr">
              <a:lnSpc>
                <a:spcPct val="150000"/>
              </a:lnSpc>
            </a:pPr>
            <a:r>
              <a:rPr lang="hi-IN" altLang="en-US" sz="3400" dirty="0">
                <a:sym typeface="+mn-ea"/>
              </a:rPr>
              <a:t>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204720"/>
            <a:ext cx="8229600" cy="4525963"/>
          </a:xfrm>
        </p:spPr>
        <p:txBody>
          <a:bodyPr>
            <a:normAutofit fontScale="62500" lnSpcReduction="20000"/>
          </a:bodyPr>
          <a:lstStyle/>
          <a:p>
            <a:pPr algn="just">
              <a:lnSpc>
                <a:spcPct val="120000"/>
              </a:lnSpc>
            </a:pPr>
            <a:r>
              <a:rPr lang="hi-IN" altLang="en-US" sz="3400" dirty="0">
                <a:solidFill>
                  <a:schemeClr val="tx1"/>
                </a:solidFill>
              </a:rPr>
              <a:t>न्यायपालिका की स्वतंत्रता और निष्पक्षता न्यायाधीशों के निजी अधिकार नहीं हैं,  यह नागरिकों का अधिकार है।</a:t>
            </a:r>
            <a:r>
              <a:rPr lang="en-US" sz="3400" dirty="0">
                <a:solidFill>
                  <a:schemeClr val="tx1"/>
                </a:solidFill>
              </a:rPr>
              <a:t> </a:t>
            </a:r>
          </a:p>
          <a:p>
            <a:pPr algn="just">
              <a:lnSpc>
                <a:spcPct val="120000"/>
              </a:lnSpc>
            </a:pPr>
            <a:r>
              <a:rPr lang="hi-IN" altLang="en-US" sz="3400" dirty="0">
                <a:solidFill>
                  <a:schemeClr val="tx1"/>
                </a:solidFill>
              </a:rPr>
              <a:t>अंततः न्यायिक वैधता और शक्ति, न्यायालयों, स्वयं न्यायाधीशों और उनके निर्णयों में जनता के विश्वास पर निर्भर करती है।</a:t>
            </a:r>
            <a:r>
              <a:rPr lang="en-US" sz="3400" dirty="0">
                <a:solidFill>
                  <a:schemeClr val="tx1"/>
                </a:solidFill>
              </a:rPr>
              <a:t> </a:t>
            </a:r>
          </a:p>
          <a:p>
            <a:pPr algn="just">
              <a:lnSpc>
                <a:spcPct val="120000"/>
              </a:lnSpc>
            </a:pPr>
            <a:r>
              <a:rPr lang="hi-IN" altLang="en-US" sz="3400" dirty="0">
                <a:solidFill>
                  <a:schemeClr val="tx1"/>
                </a:solidFill>
              </a:rPr>
              <a:t>न्यायपालिका की स्वतंत्रता वास्तव में किसी भी कानूनी प्रणाली का सबसे चहेता लक्ष्य है तथा इस लक्ष्य को प्राप्त करने के लिए न्यायाधीशों की नियुक्ति की प्रक्रिया को महत्वपूर्ण तंत्र के रूप में देखा जाता है। </a:t>
            </a:r>
          </a:p>
          <a:p>
            <a:pPr algn="just">
              <a:lnSpc>
                <a:spcPct val="120000"/>
              </a:lnSpc>
            </a:pPr>
            <a:r>
              <a:rPr lang="en-US" sz="3400" dirty="0">
                <a:solidFill>
                  <a:schemeClr val="tx1"/>
                </a:solidFill>
              </a:rPr>
              <a:t> </a:t>
            </a:r>
            <a:r>
              <a:rPr lang="hi-IN" altLang="en-US" sz="3400" dirty="0">
                <a:solidFill>
                  <a:schemeClr val="tx1"/>
                </a:solidFill>
              </a:rPr>
              <a:t>वित्तीय आपातकाल को छोड़कर उनके वेतन में परिवर्तन और कटौती नहीं की जा सकती है।</a:t>
            </a:r>
          </a:p>
          <a:p>
            <a:pPr algn="just">
              <a:lnSpc>
                <a:spcPct val="120000"/>
              </a:lnSpc>
            </a:pPr>
            <a:r>
              <a:rPr lang="hi-IN" altLang="en-US" sz="3400" dirty="0">
                <a:solidFill>
                  <a:schemeClr val="tx1"/>
                </a:solidFill>
              </a:rPr>
              <a:t>उन्हें कार्यकाल की सुरक्षा दी गई है, इसलिए उनकी महाभियोग प्रक्रिया को बहुत कठिन बना दिया गया है। उन्हें केवल 'साबित दुर्व्यवहार या अक्षमता' के आधार पर महाभियोग के माध्यम से हटाया जा सकता है।</a:t>
            </a:r>
          </a:p>
          <a:p>
            <a:pPr marL="0" indent="0" algn="just">
              <a:buNone/>
            </a:pPr>
            <a:endParaRPr lang="hi-IN" altLang="en-US"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संविधान द्वारा न्यायपालिका की स्वतंत्रता कैसे सुनिश्चित की गई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2089</Words>
  <Application>Microsoft Office PowerPoint</Application>
  <PresentationFormat>On-screen Show (4:3)</PresentationFormat>
  <Paragraphs>73</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 भारतीय न्यायपालिका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NALSAR</dc:creator>
  <cp:lastModifiedBy>Hitika Dutta</cp:lastModifiedBy>
  <cp:revision>58</cp:revision>
  <cp:lastPrinted>2024-03-12T09:23:00Z</cp:lastPrinted>
  <dcterms:created xsi:type="dcterms:W3CDTF">2021-04-12T00:34:00Z</dcterms:created>
  <dcterms:modified xsi:type="dcterms:W3CDTF">2024-11-18T08:30:14Z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E8805F37DB7140E5AD5D23B0BDC966BB</vt:lpwstr>
  </property>
  <property fmtid="{D5CDD505-2E9C-101B-9397-08002B2CF9AE}" pid="3" name="KSOProductBuildVer">
    <vt:lpwstr>1033-12.2.0.17545</vt:lpwstr>
  </property>
</Properties>
</file>