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1400"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577F5AC-01CB-4B29-A570-D9CE689EE437}"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577F5AC-01CB-4B29-A570-D9CE689EE437}"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577F5AC-01CB-4B29-A570-D9CE689EE437}"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577F5AC-01CB-4B29-A570-D9CE689EE437}"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7F5AC-01CB-4B29-A570-D9CE689EE437}"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577F5AC-01CB-4B29-A570-D9CE689EE437}"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577F5AC-01CB-4B29-A570-D9CE689EE437}" type="datetimeFigureOut">
              <a:rPr lang="en-IN" smtClean="0"/>
              <a:t>18-11-2024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577F5AC-01CB-4B29-A570-D9CE689EE437}" type="datetimeFigureOut">
              <a:rPr lang="en-IN" smtClean="0"/>
              <a:t>18-11-2024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7F5AC-01CB-4B29-A570-D9CE689EE437}" type="datetimeFigureOut">
              <a:rPr lang="en-IN" smtClean="0"/>
              <a:t>18-11-2024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7F5AC-01CB-4B29-A570-D9CE689EE437}"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7F5AC-01CB-4B29-A570-D9CE689EE437}"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AE19808-8135-4BEC-AD71-5671DC3FF2F0}"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7F5AC-01CB-4B29-A570-D9CE689EE437}" type="datetimeFigureOut">
              <a:rPr lang="en-IN" smtClean="0"/>
              <a:t>18-11-2024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19808-8135-4BEC-AD71-5671DC3FF2F0}"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i-IN" altLang="en-US" dirty="0"/>
              <a:t>संवैधानिक संशोधन</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332037"/>
            <a:ext cx="8229600" cy="4525963"/>
          </a:xfrm>
        </p:spPr>
        <p:txBody>
          <a:bodyPr>
            <a:normAutofit fontScale="77500" lnSpcReduction="20000"/>
          </a:bodyPr>
          <a:lstStyle/>
          <a:p>
            <a:pPr algn="just">
              <a:lnSpc>
                <a:spcPct val="160000"/>
              </a:lnSpc>
            </a:pPr>
            <a:r>
              <a:rPr lang="hi-IN" altLang="en-US" dirty="0">
                <a:solidFill>
                  <a:schemeClr val="tx1"/>
                </a:solidFill>
              </a:rPr>
              <a:t>गोलखनाथ बनाम पंजाब राज्य मामले में (1967) सर्वोच्च न्यायालय ने संविधान में संशोधन करने के लिए संसद की पूर्ण शक्ति पर ब्रेक लगाने का प्रयास किया।</a:t>
            </a:r>
          </a:p>
          <a:p>
            <a:pPr algn="just">
              <a:lnSpc>
                <a:spcPct val="160000"/>
              </a:lnSpc>
            </a:pPr>
            <a:r>
              <a:rPr lang="hi-IN" altLang="en-US" dirty="0">
                <a:solidFill>
                  <a:schemeClr val="tx1"/>
                </a:solidFill>
              </a:rPr>
              <a:t>एक विभाजित फैसले में सुप्रीम कोर्ट ने छह बनाम पाँच की बहुमत से शंकरी प्रसाद और सज्जन सिंह मामलों में पहले के फैसलों को ख़ारिज कर दिया और मौलिक अधिकारों को संसद की संशोधन शक्तियों के दायरे से बाहर  कर दिया।</a:t>
            </a: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सुप्रीम कोर्ट ने संविधान में संशोधन करने की संसद की शक्ति पर कैसे लगाम</a:t>
            </a:r>
            <a:r>
              <a:rPr lang="en-US" altLang="en-US" sz="3400" dirty="0">
                <a:sym typeface="+mn-ea"/>
              </a:rPr>
              <a:t> </a:t>
            </a:r>
            <a:r>
              <a:rPr lang="hi-IN" altLang="en-US" sz="3400" dirty="0">
                <a:sym typeface="+mn-ea"/>
              </a:rPr>
              <a:t>लगायी?</a:t>
            </a:r>
            <a:endParaRPr lang="en-US" altLang="hi-IN" sz="34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905771"/>
            <a:ext cx="8229600" cy="4525963"/>
          </a:xfrm>
        </p:spPr>
        <p:txBody>
          <a:bodyPr>
            <a:noAutofit/>
          </a:bodyPr>
          <a:lstStyle/>
          <a:p>
            <a:pPr algn="just"/>
            <a:r>
              <a:rPr lang="hi-IN" altLang="en-US" sz="1800" dirty="0">
                <a:solidFill>
                  <a:schemeClr val="tx1"/>
                </a:solidFill>
              </a:rPr>
              <a:t>न्यायालय ने कहा कि मौलिक अधिकार मूल रूप से संविधान में संशोधन करने की संसद की शक्ति पर निहित सीमाएं हैं।  मौलिक अधिकारों में संशोधन करने की शक्ति विशेष रूप से संसद को नहीं दी गई है।</a:t>
            </a:r>
          </a:p>
          <a:p>
            <a:pPr algn="just"/>
            <a:r>
              <a:rPr lang="hi-IN" altLang="en-US" sz="1800" dirty="0">
                <a:solidFill>
                  <a:schemeClr val="tx1"/>
                </a:solidFill>
              </a:rPr>
              <a:t>सर्वोच्च न्यायालय ने माना कि अनुच्छेद 368 संसद को संविधान में संशोधन करने की शक्ति प्रदान नहीं करता है, यह केवल संशोधन की प्रक्रिया का प्रावधान करता है।</a:t>
            </a:r>
          </a:p>
          <a:p>
            <a:pPr algn="just"/>
            <a:r>
              <a:rPr lang="hi-IN" altLang="en-US" sz="1800" dirty="0">
                <a:solidFill>
                  <a:schemeClr val="tx1"/>
                </a:solidFill>
              </a:rPr>
              <a:t>संविधान में संशोधन करने की शक्ति संसद की पूर्ण विधायिका में पाई जाती है जैसा कि अनुच्छेद 245, 246 और 248 और सूची I की प्रविष्टि </a:t>
            </a:r>
            <a:r>
              <a:rPr lang="en-IN" altLang="en-US" sz="1800" dirty="0">
                <a:solidFill>
                  <a:schemeClr val="tx1"/>
                </a:solidFill>
              </a:rPr>
              <a:t>(Entry) </a:t>
            </a:r>
            <a:r>
              <a:rPr lang="hi-IN" altLang="en-US" sz="1800" dirty="0">
                <a:solidFill>
                  <a:schemeClr val="tx1"/>
                </a:solidFill>
              </a:rPr>
              <a:t>97वीं से स्पष्ट है। संसद को अवशेष शक्ति</a:t>
            </a:r>
            <a:r>
              <a:rPr lang="en-IN" altLang="en-US" sz="1800" dirty="0">
                <a:solidFill>
                  <a:schemeClr val="tx1"/>
                </a:solidFill>
              </a:rPr>
              <a:t> (Residue Power)</a:t>
            </a:r>
            <a:r>
              <a:rPr lang="hi-IN" altLang="en-US" sz="1800" dirty="0">
                <a:solidFill>
                  <a:schemeClr val="tx1"/>
                </a:solidFill>
              </a:rPr>
              <a:t> देता है, इस अवशेष शक्ति में शामिल हैं संविधान में संशोधन करने की शक्ति। </a:t>
            </a:r>
            <a:r>
              <a:rPr lang="en-IN" altLang="en-US" sz="1800" dirty="0">
                <a:solidFill>
                  <a:schemeClr val="tx1"/>
                </a:solidFill>
              </a:rPr>
              <a:t> </a:t>
            </a:r>
            <a:endParaRPr lang="hi-IN" altLang="en-US" sz="1800" dirty="0">
              <a:solidFill>
                <a:schemeClr val="tx1"/>
              </a:solidFill>
            </a:endParaRPr>
          </a:p>
          <a:p>
            <a:pPr algn="just"/>
            <a:r>
              <a:rPr lang="hi-IN" altLang="en-US" sz="1800" dirty="0">
                <a:solidFill>
                  <a:schemeClr val="tx1"/>
                </a:solidFill>
              </a:rPr>
              <a:t>अदालत ने कहा कि अनुच्छेद 13 में 'कानून' शब्द में संशोधन शामिल है और इसलिए मौलिक अधिकार संशोधन की शक्ति से परे हैं। </a:t>
            </a:r>
          </a:p>
          <a:p>
            <a:pPr algn="just"/>
            <a:r>
              <a:rPr lang="hi-IN" altLang="en-US" sz="1800" dirty="0">
                <a:solidFill>
                  <a:schemeClr val="tx1"/>
                </a:solidFill>
              </a:rPr>
              <a:t>अगर मौलिक अधिकारों में संशोधन करना है, तो  एक संविधान सभा बुलानी होगी। </a:t>
            </a:r>
          </a:p>
          <a:p>
            <a:pPr algn="just"/>
            <a:r>
              <a:rPr lang="hi-IN" altLang="en-US" sz="1800" dirty="0">
                <a:solidFill>
                  <a:schemeClr val="tx1"/>
                </a:solidFill>
              </a:rPr>
              <a:t>ग्यारह न्यायाधीशों की पीठ ने इस ऐतिहासिक निर्णय को संभावित अधिनिर्णय के सिद्धांत </a:t>
            </a:r>
            <a:r>
              <a:rPr lang="en-IN" altLang="en-US" sz="1800" dirty="0">
                <a:solidFill>
                  <a:schemeClr val="tx1"/>
                </a:solidFill>
              </a:rPr>
              <a:t>(Prospective Overruling) </a:t>
            </a:r>
            <a:r>
              <a:rPr lang="hi-IN" altLang="en-US" sz="1800" dirty="0">
                <a:solidFill>
                  <a:schemeClr val="tx1"/>
                </a:solidFill>
              </a:rPr>
              <a:t>के माध्यम से संभावित बनाया और इसलिए पहले के संशोधनों को अमान्य नहीं किया गया था। </a:t>
            </a:r>
          </a:p>
        </p:txBody>
      </p:sp>
      <p:sp>
        <p:nvSpPr>
          <p:cNvPr id="6" name="TextBox 4"/>
          <p:cNvSpPr txBox="1"/>
          <p:nvPr/>
        </p:nvSpPr>
        <p:spPr>
          <a:xfrm>
            <a:off x="683895" y="116632"/>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सुप्रीम कोर्ट ने संविधान में संशोधन करने की संसद की शक्ति को कैसे नकारा?</a:t>
            </a:r>
            <a:r>
              <a:rPr lang="en-US" sz="3400" dirty="0">
                <a:sym typeface="+mn-ea"/>
              </a:rPr>
              <a:t> </a:t>
            </a:r>
            <a:endParaRPr lang="en-US" alt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525963"/>
          </a:xfrm>
        </p:spPr>
        <p:txBody>
          <a:bodyPr>
            <a:noAutofit/>
          </a:bodyPr>
          <a:lstStyle/>
          <a:p>
            <a:pPr algn="just"/>
            <a:r>
              <a:rPr lang="hi-IN" altLang="en-US" sz="2100" dirty="0">
                <a:solidFill>
                  <a:schemeClr val="tx1"/>
                </a:solidFill>
              </a:rPr>
              <a:t>इस फैसले को रद्द करने के लिए, संसद ने 1971 में 24वाँ संशोधन पारित किया और अनुच्छेद 368 में कुछ महत्वपूर्ण बदलाव किये।</a:t>
            </a:r>
          </a:p>
          <a:p>
            <a:pPr algn="just"/>
            <a:r>
              <a:rPr lang="hi-IN" altLang="en-US" sz="2100" dirty="0">
                <a:solidFill>
                  <a:schemeClr val="tx1"/>
                </a:solidFill>
              </a:rPr>
              <a:t>इसने अनुच्छेद 368 में खंड 4 जोड़ा जो अब यह प्रावधान करता है कि अनुच्छेद 13 में कुछ भी संवैधानिक संशोधन पर लागू नहीं होगा।</a:t>
            </a:r>
          </a:p>
          <a:p>
            <a:pPr algn="just"/>
            <a:r>
              <a:rPr lang="hi-IN" altLang="en-US" sz="2100" dirty="0">
                <a:solidFill>
                  <a:schemeClr val="tx1"/>
                </a:solidFill>
              </a:rPr>
              <a:t>अनुच्छेद 368 के सीमांत नोट </a:t>
            </a:r>
            <a:r>
              <a:rPr lang="en-IN" altLang="en-US" sz="2100" dirty="0">
                <a:solidFill>
                  <a:schemeClr val="tx1"/>
                </a:solidFill>
              </a:rPr>
              <a:t>(Head Note) </a:t>
            </a:r>
            <a:r>
              <a:rPr lang="hi-IN" altLang="en-US" sz="2100" dirty="0">
                <a:solidFill>
                  <a:schemeClr val="tx1"/>
                </a:solidFill>
              </a:rPr>
              <a:t>ने 'संविधान और उसकी प्रक्रिया में संशोधन करने की संसद की शक्ति' का प्रावधान किया।</a:t>
            </a:r>
          </a:p>
          <a:p>
            <a:pPr algn="just"/>
            <a:r>
              <a:rPr lang="hi-IN" altLang="en-US" sz="2100" dirty="0">
                <a:solidFill>
                  <a:schemeClr val="tx1"/>
                </a:solidFill>
              </a:rPr>
              <a:t>अनुच्छेद 368 के शुरुआती पैराग्राफ़  को अब खंड (1) के रूप में गिना गया था और यह प्रावधान करता था कि संसद अपनी संवैधानिक शक्ति का प्रयोग करते हुए इस अनुच्छेद में निर्धारित प्रक्रिया के अनुसार इस संविधान के किसी भी प्रावधान को जोड़, बदलाव या निरस्त कर सकती है।</a:t>
            </a:r>
          </a:p>
          <a:p>
            <a:pPr algn="just"/>
            <a:r>
              <a:rPr lang="en-US" sz="2100" dirty="0">
                <a:solidFill>
                  <a:schemeClr val="tx1"/>
                </a:solidFill>
              </a:rPr>
              <a:t> </a:t>
            </a:r>
            <a:r>
              <a:rPr lang="hi-IN" altLang="en-US" sz="2100" dirty="0">
                <a:solidFill>
                  <a:schemeClr val="tx1"/>
                </a:solidFill>
              </a:rPr>
              <a:t>इस प्रकार संविधान शक्ति और विधायी शक्ति अलग अलग हो गयी थी।</a:t>
            </a:r>
          </a:p>
          <a:p>
            <a:pPr algn="just"/>
            <a:r>
              <a:rPr lang="en-US" sz="2100" dirty="0">
                <a:solidFill>
                  <a:schemeClr val="tx1"/>
                </a:solidFill>
              </a:rPr>
              <a:t> </a:t>
            </a:r>
            <a:r>
              <a:rPr lang="hi-IN" altLang="en-US" sz="2100" dirty="0">
                <a:solidFill>
                  <a:schemeClr val="tx1"/>
                </a:solidFill>
              </a:rPr>
              <a:t>राष्ट्रपति को संवैधानिक संशोधन</a:t>
            </a:r>
            <a:r>
              <a:rPr lang="en-IN" altLang="en-US" sz="2100" dirty="0">
                <a:solidFill>
                  <a:schemeClr val="tx1"/>
                </a:solidFill>
              </a:rPr>
              <a:t> (Amendment)</a:t>
            </a:r>
            <a:r>
              <a:rPr lang="hi-IN" altLang="en-US" sz="2100" dirty="0">
                <a:solidFill>
                  <a:schemeClr val="tx1"/>
                </a:solidFill>
              </a:rPr>
              <a:t> की स्वीकृति से इंकार करने की शक्ति से वंचित कर दिया गया था।</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गोलखनाथ मामले में संसद की प्रतिक्रिया</a:t>
            </a:r>
            <a:endParaRPr lang="en-US" alt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48865"/>
            <a:ext cx="8229600" cy="4525963"/>
          </a:xfrm>
        </p:spPr>
        <p:txBody>
          <a:bodyPr>
            <a:normAutofit fontScale="62500" lnSpcReduction="20000"/>
          </a:bodyPr>
          <a:lstStyle/>
          <a:p>
            <a:pPr algn="just">
              <a:lnSpc>
                <a:spcPct val="120000"/>
              </a:lnSpc>
            </a:pPr>
            <a:r>
              <a:rPr lang="hi-IN" altLang="en-US" sz="3500" dirty="0">
                <a:solidFill>
                  <a:schemeClr val="tx1"/>
                </a:solidFill>
              </a:rPr>
              <a:t>हमारे पास दो बिलकुल भिन्न राय थी अर्थात संसद मौलिक अधिकारों सहित संविधान के किसी भी प्रावधान में संशोधन कर सकती है और दूसरी संसद मौलिक अधिकारों में संशोधन नहीं कर सकती है। </a:t>
            </a:r>
          </a:p>
          <a:p>
            <a:pPr algn="just">
              <a:lnSpc>
                <a:spcPct val="120000"/>
              </a:lnSpc>
            </a:pPr>
            <a:r>
              <a:rPr lang="hi-IN" altLang="en-US" sz="3500" dirty="0">
                <a:solidFill>
                  <a:schemeClr val="tx1"/>
                </a:solidFill>
              </a:rPr>
              <a:t>चूँकि 24वें, 25वें, 29वें संशोधनों ने भी मौलिक अधिकारों को कम किया इसलिए सुप्रीम कोर्ट को केशवानंद भारती बनाम केरल राज्य (1973) के फ़ैसले में फिर से सामना करना पड़ा। </a:t>
            </a:r>
          </a:p>
          <a:p>
            <a:pPr algn="just">
              <a:lnSpc>
                <a:spcPct val="120000"/>
              </a:lnSpc>
            </a:pPr>
            <a:r>
              <a:rPr lang="hi-IN" altLang="en-US" sz="3500" dirty="0">
                <a:solidFill>
                  <a:schemeClr val="tx1"/>
                </a:solidFill>
              </a:rPr>
              <a:t>तेरह न्यायाधीशों की पीठ हमारे न्यायिक इतिहास की सबसे बड़ी पीठ थी जिसमें मैराथन सुनवाई हुई।</a:t>
            </a:r>
          </a:p>
          <a:p>
            <a:pPr algn="just">
              <a:lnSpc>
                <a:spcPct val="120000"/>
              </a:lnSpc>
            </a:pPr>
            <a:r>
              <a:rPr lang="hi-IN" altLang="en-US" sz="3500" dirty="0">
                <a:solidFill>
                  <a:schemeClr val="tx1"/>
                </a:solidFill>
              </a:rPr>
              <a:t>अदालत ने 24वें संशोधन की वैधता को बरकरार रखा और इस स्थिति को स्वीकार किया कि संसद मौलिक अधिकारों सहित संविधान के किसी भी प्रावधान में संशोधन कर सकती है।</a:t>
            </a:r>
          </a:p>
          <a:p>
            <a:pPr algn="just">
              <a:lnSpc>
                <a:spcPct val="150000"/>
              </a:lnSpc>
            </a:pPr>
            <a:endParaRPr lang="hi-IN" altLang="en-US" sz="3400" dirty="0">
              <a:solidFill>
                <a:schemeClr val="tx1"/>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संसद की संशोधन शक्ति पर सुप्रीम कोर्ट ने क्या जवाब दिया?</a:t>
            </a:r>
            <a:endParaRPr lang="en-US" altLang="hi-IN" sz="3400" b="1" dirty="0">
              <a:solidFill>
                <a:prstClr val="black"/>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1268730"/>
            <a:ext cx="8229600" cy="4525963"/>
          </a:xfrm>
        </p:spPr>
        <p:txBody>
          <a:bodyPr>
            <a:noAutofit/>
          </a:bodyPr>
          <a:lstStyle/>
          <a:p>
            <a:pPr algn="just"/>
            <a:r>
              <a:rPr lang="hi-IN" altLang="en-US" sz="2000" dirty="0">
                <a:solidFill>
                  <a:schemeClr val="tx1"/>
                </a:solidFill>
              </a:rPr>
              <a:t>लेकिन 13 में से 7 न्यायाधीशों ने माना कि संविधान में संशोधन करने की संसद की यह शक्ति पूर्ण</a:t>
            </a:r>
            <a:r>
              <a:rPr lang="en-IN" altLang="en-US" sz="2000" dirty="0">
                <a:solidFill>
                  <a:schemeClr val="tx1"/>
                </a:solidFill>
              </a:rPr>
              <a:t> (Absolute)</a:t>
            </a:r>
            <a:r>
              <a:rPr lang="hi-IN" altLang="en-US" sz="2000" dirty="0">
                <a:solidFill>
                  <a:schemeClr val="tx1"/>
                </a:solidFill>
              </a:rPr>
              <a:t> नहीं है और संसद के पास संविधान की मूल संरचना </a:t>
            </a:r>
            <a:r>
              <a:rPr lang="en-IN" altLang="en-US" sz="2000" dirty="0">
                <a:solidFill>
                  <a:schemeClr val="tx1"/>
                </a:solidFill>
              </a:rPr>
              <a:t>(Basic Structure) </a:t>
            </a:r>
            <a:r>
              <a:rPr lang="hi-IN" altLang="en-US" sz="2000" dirty="0">
                <a:solidFill>
                  <a:schemeClr val="tx1"/>
                </a:solidFill>
              </a:rPr>
              <a:t>को बदलने की शक्ति नहीं है। </a:t>
            </a:r>
          </a:p>
          <a:p>
            <a:pPr algn="just"/>
            <a:r>
              <a:rPr lang="hi-IN" altLang="en-US" sz="2000" dirty="0">
                <a:solidFill>
                  <a:schemeClr val="tx1"/>
                </a:solidFill>
              </a:rPr>
              <a:t>न्यायमूर्ति एच.आर. खन्ना को छोड़कर छह न्यायाधीशों ने कहा कि मौलिक अधिकार मूल संरचना का हिस्सा हैं और इसलिए इसमें संशोधन नहीं किया जा सकता है।</a:t>
            </a:r>
          </a:p>
          <a:p>
            <a:pPr algn="just"/>
            <a:r>
              <a:rPr lang="hi-IN" altLang="en-US" sz="2000" dirty="0">
                <a:solidFill>
                  <a:schemeClr val="tx1"/>
                </a:solidFill>
              </a:rPr>
              <a:t>अदालत ने मूल ढाँचे की कोई परिभाषा नहीं दी लेकिन मुख्य न्यायाधीश सीकरी ने उदाहरण के माध्यम से कहा कि मूल ढाँचे में निम्नलिखित शामिल हैं: </a:t>
            </a:r>
          </a:p>
          <a:p>
            <a:pPr algn="just"/>
            <a:r>
              <a:rPr lang="hi-IN" altLang="en-US" sz="2000" dirty="0">
                <a:solidFill>
                  <a:schemeClr val="tx1"/>
                </a:solidFill>
              </a:rPr>
              <a:t>संविधान की सर्वोच्चता</a:t>
            </a:r>
          </a:p>
          <a:p>
            <a:pPr algn="just"/>
            <a:r>
              <a:rPr lang="hi-IN" altLang="en-US" sz="2000" dirty="0">
                <a:solidFill>
                  <a:schemeClr val="tx1"/>
                </a:solidFill>
              </a:rPr>
              <a:t>सरकार का गणतंत्रात्मक और लोकतांत्रिक स्वरूप</a:t>
            </a:r>
          </a:p>
          <a:p>
            <a:pPr algn="just"/>
            <a:r>
              <a:rPr lang="hi-IN" altLang="en-US" sz="2000" dirty="0">
                <a:solidFill>
                  <a:schemeClr val="tx1"/>
                </a:solidFill>
              </a:rPr>
              <a:t>संविधान का पंथनिरपेक्ष चरित्र</a:t>
            </a:r>
          </a:p>
          <a:p>
            <a:pPr algn="just"/>
            <a:r>
              <a:rPr lang="hi-IN" altLang="en-US" sz="2000" dirty="0">
                <a:solidFill>
                  <a:schemeClr val="tx1"/>
                </a:solidFill>
              </a:rPr>
              <a:t>शक्तियों का पृथक्करण</a:t>
            </a:r>
          </a:p>
          <a:p>
            <a:pPr algn="just"/>
            <a:r>
              <a:rPr lang="hi-IN" altLang="en-US" sz="2000" dirty="0">
                <a:solidFill>
                  <a:schemeClr val="tx1"/>
                </a:solidFill>
              </a:rPr>
              <a:t>संविधान का संघीय चरित्र।</a:t>
            </a:r>
            <a:endParaRPr lang="en-US" sz="2000" dirty="0">
              <a:solidFill>
                <a:schemeClr val="tx1"/>
              </a:solidFill>
            </a:endParaRPr>
          </a:p>
          <a:p>
            <a:pPr algn="just"/>
            <a:r>
              <a:rPr lang="hi-IN" altLang="en-US" sz="2000" dirty="0">
                <a:solidFill>
                  <a:schemeClr val="tx1"/>
                </a:solidFill>
              </a:rPr>
              <a:t>फिर 1975 में इंदिरा नेहरू गांधी बनाम राज नारायण मामले में, न्यायिक समीक्षा</a:t>
            </a:r>
            <a:r>
              <a:rPr lang="en-IN" altLang="en-US" sz="2000" dirty="0">
                <a:solidFill>
                  <a:schemeClr val="tx1"/>
                </a:solidFill>
              </a:rPr>
              <a:t> (Judicial Review)</a:t>
            </a:r>
            <a:r>
              <a:rPr lang="hi-IN" altLang="en-US" sz="2000" dirty="0">
                <a:solidFill>
                  <a:schemeClr val="tx1"/>
                </a:solidFill>
              </a:rPr>
              <a:t> को मूल संरचना का हिस्सा माना था।</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मूल संरचना सिद्धांत क्या है?</a:t>
            </a:r>
            <a:endParaRPr lang="en-US" altLang="hi-IN" sz="3400" b="1" dirty="0">
              <a:solidFill>
                <a:prstClr val="black"/>
              </a:solidFill>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2060575"/>
            <a:ext cx="8229600" cy="4525963"/>
          </a:xfrm>
        </p:spPr>
        <p:txBody>
          <a:bodyPr>
            <a:normAutofit fontScale="62500" lnSpcReduction="20000"/>
          </a:bodyPr>
          <a:lstStyle/>
          <a:p>
            <a:pPr algn="just">
              <a:lnSpc>
                <a:spcPct val="120000"/>
              </a:lnSpc>
            </a:pPr>
            <a:r>
              <a:rPr lang="hi-IN" altLang="en-US" sz="3400" dirty="0">
                <a:solidFill>
                  <a:schemeClr val="tx1"/>
                </a:solidFill>
              </a:rPr>
              <a:t>आई.आर. कोहेलो बनाम तमिलनाडु राज्य (2007) मामले में, सुप्रीम कोर्ट ने केशवानंद भारती मामले अर्थात 24 अप्रैल, 1973 के बाद किये गये सभी संशोधनों को, भले ही 9वीं अनुसूची में शामिल किया गया हो, न्यायिक समीक्षा के अधीन माना हैं।</a:t>
            </a:r>
          </a:p>
          <a:p>
            <a:pPr algn="just">
              <a:lnSpc>
                <a:spcPct val="120000"/>
              </a:lnSpc>
            </a:pPr>
            <a:r>
              <a:rPr lang="hi-IN" altLang="en-US" sz="3400" dirty="0">
                <a:solidFill>
                  <a:schemeClr val="tx1"/>
                </a:solidFill>
              </a:rPr>
              <a:t>एस.आर. बोम्मई मामले में, मूल ढाँचे के सिद्धांत को कार्यकारी आदेशों </a:t>
            </a:r>
            <a:r>
              <a:rPr lang="en-IN" altLang="en-US" sz="3400" dirty="0">
                <a:solidFill>
                  <a:schemeClr val="tx1"/>
                </a:solidFill>
              </a:rPr>
              <a:t>(Executive Orders) </a:t>
            </a:r>
            <a:r>
              <a:rPr lang="hi-IN" altLang="en-US" sz="3400" dirty="0">
                <a:solidFill>
                  <a:schemeClr val="tx1"/>
                </a:solidFill>
              </a:rPr>
              <a:t>तक बढ़ा दिया गया था और कुछ राज्य सरकारों की बर्खास्तगी को अनुच्छेद 356 के तहत बरकरार रखा गया था।</a:t>
            </a:r>
          </a:p>
          <a:p>
            <a:pPr algn="just">
              <a:lnSpc>
                <a:spcPct val="120000"/>
              </a:lnSpc>
            </a:pPr>
            <a:r>
              <a:rPr lang="hi-IN" altLang="en-US" sz="3400" dirty="0">
                <a:solidFill>
                  <a:schemeClr val="tx1"/>
                </a:solidFill>
              </a:rPr>
              <a:t>एम. नागराज बनाम भारत संघ, 2006 के एक फैसले में सुप्रीम कोर्ट ने </a:t>
            </a:r>
            <a:r>
              <a:rPr lang="hi-IN" altLang="en-US" sz="3400" dirty="0">
                <a:solidFill>
                  <a:schemeClr val="tx1"/>
                </a:solidFill>
                <a:sym typeface="+mn-ea"/>
              </a:rPr>
              <a:t>मूल संरचना के</a:t>
            </a:r>
            <a:r>
              <a:rPr lang="hi-IN" altLang="en-US" sz="3400" dirty="0">
                <a:solidFill>
                  <a:schemeClr val="tx1"/>
                </a:solidFill>
              </a:rPr>
              <a:t> दो परीक्षणों का उल्लेख अर्थात चौड़ाई </a:t>
            </a:r>
            <a:r>
              <a:rPr lang="en-IN" altLang="en-US" sz="3400" dirty="0">
                <a:solidFill>
                  <a:schemeClr val="tx1"/>
                </a:solidFill>
              </a:rPr>
              <a:t>(Width) </a:t>
            </a:r>
            <a:r>
              <a:rPr lang="hi-IN" altLang="en-US" sz="3400" dirty="0">
                <a:solidFill>
                  <a:schemeClr val="tx1"/>
                </a:solidFill>
              </a:rPr>
              <a:t>परीक्षण और पहचान</a:t>
            </a:r>
            <a:r>
              <a:rPr lang="en-IN" altLang="en-US" sz="3400" dirty="0">
                <a:solidFill>
                  <a:schemeClr val="tx1"/>
                </a:solidFill>
              </a:rPr>
              <a:t> (Identity) </a:t>
            </a:r>
            <a:r>
              <a:rPr lang="hi-IN" altLang="en-US" sz="3400" dirty="0">
                <a:solidFill>
                  <a:schemeClr val="tx1"/>
                </a:solidFill>
              </a:rPr>
              <a:t>परीक्षण। </a:t>
            </a:r>
          </a:p>
          <a:p>
            <a:pPr algn="just">
              <a:lnSpc>
                <a:spcPct val="120000"/>
              </a:lnSpc>
            </a:pPr>
            <a:r>
              <a:rPr lang="hi-IN" altLang="en-US" sz="3400" dirty="0">
                <a:solidFill>
                  <a:schemeClr val="tx1"/>
                </a:solidFill>
              </a:rPr>
              <a:t>कोर्ट ने कहा कि कोई भी संशोधन जो लोकतंत्र, पंथनिरपेक्षता, समानता जैसे व्यापक सिद्धांतों को बदलता है और हम संविधान की पहचान को बदलते हैं, की अनुमति नहीं होगी। </a:t>
            </a:r>
          </a:p>
          <a:p>
            <a:pPr marL="0" indent="0" algn="just">
              <a:buNone/>
            </a:pPr>
            <a:endParaRPr lang="hi-IN" altLang="en-US" sz="3400" dirty="0">
              <a:solidFill>
                <a:schemeClr val="tx1"/>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मूल संरचना सिद्धांत का उपयोग कैसे किया गया है?</a:t>
            </a:r>
            <a:endParaRPr lang="en-US" altLang="hi-IN" sz="3400" b="1" dirty="0">
              <a:solidFill>
                <a:prstClr val="black"/>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5000"/>
          </a:bodyPr>
          <a:lstStyle/>
          <a:p>
            <a:pPr algn="just">
              <a:lnSpc>
                <a:spcPct val="120000"/>
              </a:lnSpc>
            </a:pPr>
            <a:r>
              <a:rPr lang="hi-IN" altLang="en-US" sz="2400" dirty="0">
                <a:solidFill>
                  <a:schemeClr val="tx1"/>
                </a:solidFill>
              </a:rPr>
              <a:t>समय स्थिर नहीं है। इसलिए संवैधानिक संशोधन आवश्यक हैं।</a:t>
            </a:r>
          </a:p>
          <a:p>
            <a:pPr algn="just">
              <a:lnSpc>
                <a:spcPct val="120000"/>
              </a:lnSpc>
            </a:pPr>
            <a:r>
              <a:rPr lang="hi-IN" altLang="en-US" sz="2400" dirty="0">
                <a:solidFill>
                  <a:schemeClr val="tx1"/>
                </a:solidFill>
              </a:rPr>
              <a:t>भारतीय संविधान में तीन प्रकार के संशोधन हैं।</a:t>
            </a:r>
          </a:p>
          <a:p>
            <a:pPr algn="just">
              <a:lnSpc>
                <a:spcPct val="120000"/>
              </a:lnSpc>
            </a:pPr>
            <a:r>
              <a:rPr lang="hi-IN" altLang="en-US" sz="2400" dirty="0">
                <a:solidFill>
                  <a:schemeClr val="tx1"/>
                </a:solidFill>
              </a:rPr>
              <a:t>संसद मौलिक अधिकारों सहित संविधान के किसी भी प्रावधान में संशोधन कर सकती है।</a:t>
            </a:r>
          </a:p>
          <a:p>
            <a:pPr algn="just">
              <a:lnSpc>
                <a:spcPct val="120000"/>
              </a:lnSpc>
            </a:pPr>
            <a:r>
              <a:rPr lang="hi-IN" altLang="en-US" sz="2400" dirty="0">
                <a:solidFill>
                  <a:schemeClr val="tx1"/>
                </a:solidFill>
              </a:rPr>
              <a:t>संसद संविधान के मूल ढाँचे को नष्ट नहीं कर सकती है।</a:t>
            </a:r>
          </a:p>
          <a:p>
            <a:pPr algn="just">
              <a:lnSpc>
                <a:spcPct val="120000"/>
              </a:lnSpc>
            </a:pPr>
            <a:r>
              <a:rPr lang="hi-IN" altLang="en-US" sz="2400" dirty="0">
                <a:solidFill>
                  <a:schemeClr val="tx1"/>
                </a:solidFill>
              </a:rPr>
              <a:t>इसी के साथ हम इस पाठ्यक्रम को समाप्त करते हैं।</a:t>
            </a:r>
          </a:p>
          <a:p>
            <a:pPr algn="just">
              <a:lnSpc>
                <a:spcPct val="120000"/>
              </a:lnSpc>
            </a:pPr>
            <a:r>
              <a:rPr lang="hi-IN" altLang="en-US" sz="2400" dirty="0">
                <a:solidFill>
                  <a:schemeClr val="tx1"/>
                </a:solidFill>
              </a:rPr>
              <a:t>हम आशा करते हैं कि आप सभी संवैधानिक मूल्यों को बनाए रखेंगे और अपने मौलिक कर्तव्यों को पूरा करेगा।</a:t>
            </a:r>
          </a:p>
          <a:p>
            <a:pPr algn="just">
              <a:lnSpc>
                <a:spcPct val="120000"/>
              </a:lnSpc>
            </a:pPr>
            <a:r>
              <a:rPr lang="hi-IN" altLang="en-US" sz="2400" dirty="0">
                <a:solidFill>
                  <a:schemeClr val="tx1"/>
                </a:solidFill>
              </a:rPr>
              <a:t>धन्यवाद। </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आज हमने क्या सीखा?</a:t>
            </a:r>
            <a:endParaRPr lang="en-US" altLang="hi-IN" sz="3400" b="1" dirty="0">
              <a:solidFill>
                <a:prstClr val="black"/>
              </a:solidFill>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20888"/>
            <a:ext cx="8229600" cy="1143000"/>
          </a:xfrm>
        </p:spPr>
        <p:txBody>
          <a:bodyPr/>
          <a:lstStyle/>
          <a:p>
            <a:r>
              <a:rPr lang="hi-IN" altLang="en-IN" b="1" dirty="0"/>
              <a:t>अस्वीकरण</a:t>
            </a:r>
            <a:endParaRPr lang="en-IN" b="1" dirty="0"/>
          </a:p>
        </p:txBody>
      </p:sp>
      <p:sp>
        <p:nvSpPr>
          <p:cNvPr id="3" name="Content Placeholder 2"/>
          <p:cNvSpPr>
            <a:spLocks noGrp="1"/>
          </p:cNvSpPr>
          <p:nvPr>
            <p:ph idx="1"/>
          </p:nvPr>
        </p:nvSpPr>
        <p:spPr>
          <a:xfrm>
            <a:off x="467544" y="3356992"/>
            <a:ext cx="8229600" cy="4525963"/>
          </a:xfrm>
        </p:spPr>
        <p:txBody>
          <a:bodyPr>
            <a:normAutofit/>
          </a:bodyPr>
          <a:lstStyle/>
          <a:p>
            <a:pPr marL="0" indent="0" algn="ctr">
              <a:buNone/>
            </a:pPr>
            <a:r>
              <a:rPr lang="hi-IN" altLang="en-IN" sz="2000" dirty="0"/>
              <a:t>व्याख्यान में वक्ता द्वारा व्यक्त किये गये विचार उनके निजी विचार हैं।</a:t>
            </a:r>
          </a:p>
          <a:p>
            <a:pPr marL="0" indent="0">
              <a:buNone/>
            </a:pPr>
            <a:endParaRPr lang="en-IN"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2132965"/>
            <a:ext cx="8229600" cy="4525963"/>
          </a:xfrm>
        </p:spPr>
        <p:txBody>
          <a:bodyPr>
            <a:normAutofit fontScale="32500" lnSpcReduction="20000"/>
          </a:bodyPr>
          <a:lstStyle/>
          <a:p>
            <a:pPr algn="just">
              <a:lnSpc>
                <a:spcPct val="120000"/>
              </a:lnSpc>
            </a:pPr>
            <a:r>
              <a:rPr lang="hi-IN" altLang="en-US" sz="7100" dirty="0">
                <a:solidFill>
                  <a:schemeClr val="tx1"/>
                </a:solidFill>
                <a:cs typeface="+mj-cs"/>
              </a:rPr>
              <a:t>कोई भी संविधान भविष्य की सभी समस्याओं का अनुमान नहीं लगा सकता है और उनके समाधान नहीं दे सकता है।</a:t>
            </a:r>
          </a:p>
          <a:p>
            <a:pPr algn="just">
              <a:lnSpc>
                <a:spcPct val="120000"/>
              </a:lnSpc>
            </a:pPr>
            <a:r>
              <a:rPr lang="hi-IN" altLang="en-US" sz="7100" dirty="0">
                <a:solidFill>
                  <a:schemeClr val="tx1"/>
                </a:solidFill>
                <a:cs typeface="+mj-cs"/>
              </a:rPr>
              <a:t>परिवर्तन ही एकमात्र स्थायी चीज़ है और सामाजिक-आर्थिक और राजनीतिक स्थितियाँ समय के साथ बदलती रहती हैं। </a:t>
            </a:r>
          </a:p>
          <a:p>
            <a:pPr algn="just">
              <a:lnSpc>
                <a:spcPct val="120000"/>
              </a:lnSpc>
            </a:pPr>
            <a:r>
              <a:rPr lang="hi-IN" altLang="en-US" sz="7100" dirty="0">
                <a:solidFill>
                  <a:schemeClr val="tx1"/>
                </a:solidFill>
                <a:cs typeface="+mj-cs"/>
              </a:rPr>
              <a:t>कोई एक पीढ़ी ज्ञान के एकाधिकार का दावा नहीं कर सकती। प्रत्येक पीढ़ी को कुछ निर्णय स्वयं लेने का अधिकार है।  </a:t>
            </a:r>
          </a:p>
          <a:p>
            <a:pPr algn="just">
              <a:lnSpc>
                <a:spcPct val="120000"/>
              </a:lnSpc>
            </a:pPr>
            <a:r>
              <a:rPr lang="hi-IN" altLang="en-US" sz="7100" dirty="0">
                <a:solidFill>
                  <a:schemeClr val="tx1"/>
                </a:solidFill>
                <a:cs typeface="+mj-cs"/>
              </a:rPr>
              <a:t>समय स्थिर नहीं है </a:t>
            </a:r>
            <a:r>
              <a:rPr lang="en-IN" altLang="en-US" sz="7100" dirty="0">
                <a:solidFill>
                  <a:schemeClr val="tx1"/>
                </a:solidFill>
                <a:cs typeface="+mj-cs"/>
              </a:rPr>
              <a:t>(Times are not static) </a:t>
            </a:r>
            <a:r>
              <a:rPr lang="hi-IN" altLang="en-US" sz="7100" dirty="0">
                <a:solidFill>
                  <a:schemeClr val="tx1"/>
                </a:solidFill>
                <a:cs typeface="+mj-cs"/>
              </a:rPr>
              <a:t>और भविष्य की जरूरतों के लिए संविधान में बदलाव की आवश्यकता हो सकती है।</a:t>
            </a:r>
          </a:p>
          <a:p>
            <a:pPr algn="just">
              <a:lnSpc>
                <a:spcPct val="120000"/>
              </a:lnSpc>
            </a:pPr>
            <a:r>
              <a:rPr lang="hi-IN" altLang="en-US" sz="7100" dirty="0">
                <a:solidFill>
                  <a:schemeClr val="tx1"/>
                </a:solidFill>
                <a:cs typeface="+mj-cs"/>
              </a:rPr>
              <a:t>जीव की तरह होने के लिए किसी संविधान को ऊर्जावान होना चाहिए।</a:t>
            </a:r>
          </a:p>
          <a:p>
            <a:pPr algn="just"/>
            <a:endParaRPr lang="hi-IN" altLang="en-US" sz="6700" dirty="0">
              <a:solidFill>
                <a:schemeClr val="tx1"/>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संविधान में संशोधन करने की शक्ति क्यों आवश्यक है?</a:t>
            </a:r>
            <a:endParaRPr lang="en-US" altLang="hi-IN" sz="3400" b="1" dirty="0">
              <a:solidFill>
                <a:prstClr val="black"/>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268760"/>
            <a:ext cx="8229600" cy="4525963"/>
          </a:xfrm>
        </p:spPr>
        <p:txBody>
          <a:bodyPr>
            <a:normAutofit fontScale="25000" lnSpcReduction="20000"/>
          </a:bodyPr>
          <a:lstStyle/>
          <a:p>
            <a:pPr algn="just">
              <a:lnSpc>
                <a:spcPct val="120000"/>
              </a:lnSpc>
            </a:pPr>
            <a:r>
              <a:rPr lang="hi-IN" altLang="en-US" sz="8800" dirty="0">
                <a:solidFill>
                  <a:schemeClr val="tx1"/>
                </a:solidFill>
              </a:rPr>
              <a:t>दो तरीके हैं - औपचारिक और अनौपचारिक।</a:t>
            </a:r>
          </a:p>
          <a:p>
            <a:pPr algn="just">
              <a:lnSpc>
                <a:spcPct val="120000"/>
              </a:lnSpc>
            </a:pPr>
            <a:r>
              <a:rPr lang="hi-IN" altLang="en-US" sz="8800" dirty="0">
                <a:solidFill>
                  <a:schemeClr val="tx1"/>
                </a:solidFill>
              </a:rPr>
              <a:t>औपचारिक </a:t>
            </a:r>
            <a:r>
              <a:rPr lang="en-US" sz="8800" dirty="0">
                <a:solidFill>
                  <a:schemeClr val="tx1"/>
                </a:solidFill>
                <a:sym typeface="+mn-ea"/>
              </a:rPr>
              <a:t>:</a:t>
            </a:r>
            <a:r>
              <a:rPr lang="hi-IN" altLang="en-US" sz="8800" dirty="0">
                <a:solidFill>
                  <a:schemeClr val="tx1"/>
                </a:solidFill>
              </a:rPr>
              <a:t> संवैधानिक संशोधनों से। </a:t>
            </a:r>
          </a:p>
          <a:p>
            <a:pPr algn="just">
              <a:lnSpc>
                <a:spcPct val="120000"/>
              </a:lnSpc>
            </a:pPr>
            <a:r>
              <a:rPr lang="hi-IN" altLang="en-US" sz="8800" dirty="0">
                <a:solidFill>
                  <a:schemeClr val="tx1"/>
                </a:solidFill>
              </a:rPr>
              <a:t>कठोर </a:t>
            </a:r>
            <a:r>
              <a:rPr lang="en-IN" altLang="en-US" sz="8800" dirty="0">
                <a:solidFill>
                  <a:schemeClr val="tx1"/>
                </a:solidFill>
              </a:rPr>
              <a:t>(Rigid) </a:t>
            </a:r>
            <a:r>
              <a:rPr lang="hi-IN" altLang="en-US" sz="8800" dirty="0">
                <a:solidFill>
                  <a:schemeClr val="tx1"/>
                </a:solidFill>
              </a:rPr>
              <a:t>संविधान में आसानी से संशोधन नहीं किया जा सकता। इसकी संशोधन प्रक्रिया अत्यंत कठिन और बोझिल होगी। </a:t>
            </a:r>
          </a:p>
          <a:p>
            <a:pPr algn="just">
              <a:lnSpc>
                <a:spcPct val="120000"/>
              </a:lnSpc>
            </a:pPr>
            <a:r>
              <a:rPr lang="hi-IN" altLang="en-US" sz="8800" dirty="0">
                <a:solidFill>
                  <a:schemeClr val="tx1"/>
                </a:solidFill>
              </a:rPr>
              <a:t>संयुक्त राज्य अमेरिका का संविधान कठोर संविधान का उत्कृष्ट उदाहरण है और अब तक इसमें केवल 27 बार संशोधन किया गया है। </a:t>
            </a:r>
          </a:p>
          <a:p>
            <a:pPr algn="just">
              <a:lnSpc>
                <a:spcPct val="120000"/>
              </a:lnSpc>
            </a:pPr>
            <a:r>
              <a:rPr lang="hi-IN" altLang="en-US" sz="8800" dirty="0">
                <a:solidFill>
                  <a:schemeClr val="tx1"/>
                </a:solidFill>
              </a:rPr>
              <a:t>न्यूज़ीलैंड का संविधान</a:t>
            </a:r>
            <a:r>
              <a:rPr lang="en-IN" altLang="en-US" sz="8800" dirty="0">
                <a:solidFill>
                  <a:schemeClr val="tx1"/>
                </a:solidFill>
              </a:rPr>
              <a:t> </a:t>
            </a:r>
            <a:r>
              <a:rPr lang="hi-IN" altLang="en-US" sz="8800" dirty="0">
                <a:solidFill>
                  <a:schemeClr val="tx1"/>
                </a:solidFill>
                <a:sym typeface="+mn-ea"/>
              </a:rPr>
              <a:t>सबसे लचीला संविधान </a:t>
            </a:r>
            <a:r>
              <a:rPr lang="en-IN" altLang="en-US" sz="8800" dirty="0">
                <a:solidFill>
                  <a:schemeClr val="tx1"/>
                </a:solidFill>
              </a:rPr>
              <a:t>(Flexible Constitution)</a:t>
            </a:r>
            <a:r>
              <a:rPr lang="hi-IN" altLang="en-US" sz="8800" dirty="0">
                <a:solidFill>
                  <a:schemeClr val="tx1"/>
                </a:solidFill>
              </a:rPr>
              <a:t> है और संशोधन सामान्य कानूनों की तरह ही पारित किये जाते हैं।</a:t>
            </a:r>
          </a:p>
          <a:p>
            <a:pPr algn="just">
              <a:lnSpc>
                <a:spcPct val="120000"/>
              </a:lnSpc>
            </a:pPr>
            <a:r>
              <a:rPr lang="hi-IN" altLang="en-US" sz="8800" dirty="0">
                <a:solidFill>
                  <a:schemeClr val="tx1"/>
                </a:solidFill>
              </a:rPr>
              <a:t>पिछले 120 वर्षों में, ऑस्ट्रेलियाई संविधान में भी सिर्फ 8 बार संशोधन किया गया है।</a:t>
            </a:r>
          </a:p>
          <a:p>
            <a:pPr algn="just">
              <a:lnSpc>
                <a:spcPct val="120000"/>
              </a:lnSpc>
            </a:pPr>
            <a:r>
              <a:rPr lang="hi-IN" altLang="en-US" sz="8800" dirty="0">
                <a:solidFill>
                  <a:schemeClr val="tx1"/>
                </a:solidFill>
              </a:rPr>
              <a:t>स्विट्ज़रलैंड में बिना जनमत संग्रह</a:t>
            </a:r>
            <a:r>
              <a:rPr lang="en-IN" altLang="en-US" sz="8800" dirty="0">
                <a:solidFill>
                  <a:schemeClr val="tx1"/>
                </a:solidFill>
              </a:rPr>
              <a:t> (Referendum)</a:t>
            </a:r>
            <a:r>
              <a:rPr lang="hi-IN" altLang="en-US" sz="8800" dirty="0">
                <a:solidFill>
                  <a:schemeClr val="tx1"/>
                </a:solidFill>
              </a:rPr>
              <a:t> के संविधान में कोई संशोधन नहीं किया जा सकता है।</a:t>
            </a:r>
          </a:p>
          <a:p>
            <a:pPr algn="just">
              <a:lnSpc>
                <a:spcPct val="120000"/>
              </a:lnSpc>
            </a:pPr>
            <a:r>
              <a:rPr lang="hi-IN" altLang="en-US" sz="8800" dirty="0">
                <a:solidFill>
                  <a:schemeClr val="tx1"/>
                </a:solidFill>
              </a:rPr>
              <a:t>दूसरी ओर भारतीय संविधान में पिछले 7</a:t>
            </a:r>
            <a:r>
              <a:rPr lang="en-US" altLang="hi-IN" sz="8800" dirty="0">
                <a:solidFill>
                  <a:schemeClr val="tx1"/>
                </a:solidFill>
              </a:rPr>
              <a:t>4 </a:t>
            </a:r>
            <a:r>
              <a:rPr lang="hi-IN" altLang="en-US" sz="8800" dirty="0">
                <a:solidFill>
                  <a:schemeClr val="tx1"/>
                </a:solidFill>
              </a:rPr>
              <a:t>वर्षों में 10</a:t>
            </a:r>
            <a:r>
              <a:rPr lang="en-US" altLang="hi-IN" sz="8800" dirty="0">
                <a:solidFill>
                  <a:schemeClr val="tx1"/>
                </a:solidFill>
              </a:rPr>
              <a:t>6</a:t>
            </a:r>
            <a:r>
              <a:rPr lang="en-IN" altLang="en-US" sz="8800" dirty="0">
                <a:solidFill>
                  <a:schemeClr val="tx1"/>
                </a:solidFill>
              </a:rPr>
              <a:t> </a:t>
            </a:r>
            <a:r>
              <a:rPr lang="hi-IN" altLang="en-US" sz="8800" dirty="0">
                <a:solidFill>
                  <a:schemeClr val="tx1"/>
                </a:solidFill>
              </a:rPr>
              <a:t>बार संशोधन किया है।</a:t>
            </a:r>
          </a:p>
          <a:p>
            <a:pPr algn="just"/>
            <a:endParaRPr lang="en-US" dirty="0">
              <a:solidFill>
                <a:srgbClr val="C00000"/>
              </a:solidFill>
            </a:endParaRPr>
          </a:p>
          <a:p>
            <a:pPr algn="just"/>
            <a:endParaRPr lang="en-IN" dirty="0">
              <a:solidFill>
                <a:srgbClr val="C00000"/>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संविधान में बदलाव कैसे होता है?</a:t>
            </a:r>
            <a:endParaRPr lang="en-US" alt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hi-IN" altLang="en-US" sz="2400" dirty="0">
                <a:solidFill>
                  <a:schemeClr val="tx1"/>
                </a:solidFill>
              </a:rPr>
              <a:t>अनौपचारिक</a:t>
            </a:r>
            <a:r>
              <a:rPr lang="en-US" sz="2400" dirty="0">
                <a:solidFill>
                  <a:schemeClr val="tx1"/>
                </a:solidFill>
              </a:rPr>
              <a:t>: </a:t>
            </a:r>
            <a:r>
              <a:rPr lang="hi-IN" altLang="en-US" sz="2400" dirty="0">
                <a:solidFill>
                  <a:schemeClr val="tx1"/>
                </a:solidFill>
              </a:rPr>
              <a:t> संवैधानिक सम्मेलनों और न्यायिक व्याख्याओं के माध्यम से। </a:t>
            </a:r>
            <a:endParaRPr lang="en-US" sz="2400" dirty="0">
              <a:solidFill>
                <a:schemeClr val="tx1"/>
              </a:solidFill>
            </a:endParaRPr>
          </a:p>
          <a:p>
            <a:pPr algn="just"/>
            <a:r>
              <a:rPr lang="hi-IN" altLang="en-US" sz="2400" dirty="0">
                <a:solidFill>
                  <a:schemeClr val="tx1"/>
                </a:solidFill>
              </a:rPr>
              <a:t>त्रिशंकु संसद या विधान सभा के मामले में सबसे बड़ी पार्टी के नेता को आमंत्रित करने की प्रथा संविधान के संशोधन के बराबर है।</a:t>
            </a:r>
          </a:p>
          <a:p>
            <a:pPr algn="just"/>
            <a:r>
              <a:rPr lang="hi-IN" altLang="en-US" sz="2400" dirty="0">
                <a:solidFill>
                  <a:schemeClr val="tx1"/>
                </a:solidFill>
              </a:rPr>
              <a:t>मूलभूत ढाँचे के माध्यम से संविधान में संशोधन करने की संसद की शक्ति को प्रतिबंधित करने वाला सुप्रीम कोर्ट का निर्णय संविधान के अनौपचारिक संशोधन के अलावा और कुछ नहीं था। </a:t>
            </a:r>
          </a:p>
          <a:p>
            <a:pPr algn="just"/>
            <a:r>
              <a:rPr lang="hi-IN" altLang="en-US" sz="2400" dirty="0">
                <a:solidFill>
                  <a:schemeClr val="tx1"/>
                </a:solidFill>
              </a:rPr>
              <a:t>न्यायिक नियुक्ति के लिए नामों की सिफ़ारिश करने का कॉलेजियम का अधिकार अनौपचारिक संवैधानिक संशोधन का एक और उदाहरण है। </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संविधान में बदलाव कैसे होता है?</a:t>
            </a:r>
            <a:endParaRPr lang="en-US" alt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59" y="1988840"/>
            <a:ext cx="8229600" cy="4525963"/>
          </a:xfrm>
        </p:spPr>
        <p:txBody>
          <a:bodyPr>
            <a:noAutofit/>
          </a:bodyPr>
          <a:lstStyle/>
          <a:p>
            <a:pPr algn="just"/>
            <a:r>
              <a:rPr lang="hi-IN" altLang="en-US" sz="1900" dirty="0">
                <a:solidFill>
                  <a:schemeClr val="tx1"/>
                </a:solidFill>
              </a:rPr>
              <a:t>संशोधन तीन प्रकार के होते हैं। </a:t>
            </a:r>
            <a:endParaRPr lang="en-US" sz="1900" dirty="0">
              <a:solidFill>
                <a:schemeClr val="tx1"/>
              </a:solidFill>
            </a:endParaRPr>
          </a:p>
          <a:p>
            <a:pPr algn="just"/>
            <a:r>
              <a:rPr lang="hi-IN" altLang="en-US" sz="1900" dirty="0">
                <a:solidFill>
                  <a:schemeClr val="tx1"/>
                </a:solidFill>
              </a:rPr>
              <a:t>ऐसे संशोधन हैं जिन्हें संशोधन नहीं कहा जाता है जैसे कि नये राज्यों का निर्माण या (अनुच्छेद 3 और 4)  किसी राज्य के नाम और सीमाओं में परिवर्तन; राज्यों में विधान परिषदों का उन्मूलन (अनुच्छेद 169)।  </a:t>
            </a:r>
          </a:p>
          <a:p>
            <a:pPr algn="just"/>
            <a:r>
              <a:rPr lang="hi-IN" altLang="en-US" sz="1900" dirty="0">
                <a:solidFill>
                  <a:schemeClr val="tx1"/>
                </a:solidFill>
              </a:rPr>
              <a:t>इन संशोधनों को साधारण बहुमत से पारित किया जाता है। </a:t>
            </a:r>
          </a:p>
          <a:p>
            <a:pPr algn="just"/>
            <a:r>
              <a:rPr lang="hi-IN" altLang="en-US" sz="1900" dirty="0">
                <a:solidFill>
                  <a:schemeClr val="tx1"/>
                </a:solidFill>
              </a:rPr>
              <a:t>बाकी</a:t>
            </a:r>
            <a:r>
              <a:rPr lang="en-US" altLang="hi-IN" sz="1900" dirty="0">
                <a:solidFill>
                  <a:schemeClr val="tx1"/>
                </a:solidFill>
              </a:rPr>
              <a:t> </a:t>
            </a:r>
            <a:r>
              <a:rPr lang="hi-IN" altLang="en-US" sz="1900" dirty="0">
                <a:solidFill>
                  <a:schemeClr val="tx1"/>
                </a:solidFill>
              </a:rPr>
              <a:t>संशोधन संसद द्वारा सदन के बहुमत द्वारा पारित किए जाते हैं और दो-तिहाई मौजूद और मतदान करने वाले - अधिकांश संवैधानिक संशोधन अनुच्छेद </a:t>
            </a:r>
            <a:r>
              <a:rPr lang="en-US" sz="1900" dirty="0">
                <a:solidFill>
                  <a:schemeClr val="tx1"/>
                </a:solidFill>
                <a:sym typeface="+mn-ea"/>
              </a:rPr>
              <a:t>368(2)</a:t>
            </a:r>
            <a:r>
              <a:rPr lang="hi-IN" altLang="en-US" sz="1900" dirty="0">
                <a:solidFill>
                  <a:schemeClr val="tx1"/>
                </a:solidFill>
              </a:rPr>
              <a:t> के तहत इस प्रक्रिया के माध्यम से किए जाते हैं।  </a:t>
            </a:r>
          </a:p>
          <a:p>
            <a:pPr algn="just"/>
            <a:r>
              <a:rPr lang="hi-IN" altLang="en-US" sz="1900" dirty="0">
                <a:solidFill>
                  <a:schemeClr val="tx1"/>
                </a:solidFill>
              </a:rPr>
              <a:t>इन संशोधनों को संसद द्वारा अनुमोदन के बाद आधे राज्यों द्वारा अनुसमर्थन </a:t>
            </a:r>
            <a:r>
              <a:rPr lang="en-IN" altLang="en-US" sz="1900" dirty="0">
                <a:solidFill>
                  <a:schemeClr val="tx1"/>
                </a:solidFill>
              </a:rPr>
              <a:t>(Ratification) </a:t>
            </a:r>
            <a:r>
              <a:rPr lang="hi-IN" altLang="en-US" sz="1900" dirty="0">
                <a:solidFill>
                  <a:schemeClr val="tx1"/>
                </a:solidFill>
              </a:rPr>
              <a:t>की आवश्यकता होती है। ये सातवीं अनुसूची में शक्तियों के वितरण, संसद में राज्यों के प्रतिनिधित्व और राष्ट्रपति चुनाव, सर्वोच्च न्यायालय से संबंधित प्रावधानों के बारे में हैं।</a:t>
            </a:r>
          </a:p>
          <a:p>
            <a:pPr algn="just"/>
            <a:r>
              <a:rPr lang="hi-IN" altLang="en-US" sz="1900" dirty="0">
                <a:solidFill>
                  <a:schemeClr val="tx1"/>
                </a:solidFill>
              </a:rPr>
              <a:t>किहोतो होलोहन बनाम जातिलहू मामले में, यह दलबदल विरोधी कानून  का पैरा 7 है जो अदालतों के अधिकार क्षेत्र को हटा देता है को रद्द कर दिया गया,  क्योंकि अनुसमर्थन प्रक्रिया </a:t>
            </a:r>
            <a:r>
              <a:rPr lang="en-IN" altLang="en-US" sz="1900" dirty="0">
                <a:solidFill>
                  <a:schemeClr val="tx1"/>
                </a:solidFill>
              </a:rPr>
              <a:t>(Ratification  Process) </a:t>
            </a:r>
            <a:r>
              <a:rPr lang="hi-IN" altLang="en-US" sz="1900" dirty="0">
                <a:solidFill>
                  <a:schemeClr val="tx1"/>
                </a:solidFill>
              </a:rPr>
              <a:t>नहीं की गई थी। </a:t>
            </a:r>
          </a:p>
        </p:txBody>
      </p:sp>
      <p:sp>
        <p:nvSpPr>
          <p:cNvPr id="6" name="TextBox 4"/>
          <p:cNvSpPr txBox="1"/>
          <p:nvPr/>
        </p:nvSpPr>
        <p:spPr>
          <a:xfrm>
            <a:off x="606107" y="116632"/>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भारतीय संविधान में किस प्रकार के संशोधनों का प्रावधान है?</a:t>
            </a:r>
            <a:endParaRPr lang="en-US" alt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720"/>
            <a:ext cx="8229600" cy="4525963"/>
          </a:xfrm>
        </p:spPr>
        <p:txBody>
          <a:bodyPr>
            <a:normAutofit fontScale="25000" lnSpcReduction="20000"/>
          </a:bodyPr>
          <a:lstStyle/>
          <a:p>
            <a:pPr algn="just">
              <a:lnSpc>
                <a:spcPct val="120000"/>
              </a:lnSpc>
            </a:pPr>
            <a:r>
              <a:rPr lang="hi-IN" altLang="en-US" sz="8000" dirty="0">
                <a:solidFill>
                  <a:schemeClr val="tx1"/>
                </a:solidFill>
              </a:rPr>
              <a:t>मूल अनुच्छेद 368 के हेड नोट</a:t>
            </a:r>
            <a:r>
              <a:rPr lang="en-IN" altLang="en-US" sz="8000" dirty="0">
                <a:solidFill>
                  <a:schemeClr val="tx1"/>
                </a:solidFill>
              </a:rPr>
              <a:t> (Head Note)</a:t>
            </a:r>
            <a:r>
              <a:rPr lang="hi-IN" altLang="en-US" sz="8000" dirty="0">
                <a:solidFill>
                  <a:schemeClr val="tx1"/>
                </a:solidFill>
              </a:rPr>
              <a:t> को</a:t>
            </a:r>
            <a:r>
              <a:rPr lang="en-IN" altLang="en-US" sz="8000" dirty="0">
                <a:solidFill>
                  <a:schemeClr val="tx1"/>
                </a:solidFill>
              </a:rPr>
              <a:t> </a:t>
            </a:r>
            <a:r>
              <a:rPr lang="hi-IN" altLang="en-US" sz="8000" dirty="0">
                <a:solidFill>
                  <a:schemeClr val="tx1"/>
                </a:solidFill>
              </a:rPr>
              <a:t>'संविधान के संशोधन की प्रक्रिया' शीर्षक दिया गया है। </a:t>
            </a:r>
          </a:p>
          <a:p>
            <a:pPr algn="just">
              <a:lnSpc>
                <a:spcPct val="120000"/>
              </a:lnSpc>
            </a:pPr>
            <a:r>
              <a:rPr lang="hi-IN" altLang="en-US" sz="8000" dirty="0">
                <a:solidFill>
                  <a:schemeClr val="tx1"/>
                </a:solidFill>
              </a:rPr>
              <a:t>1971 के 24वें संशोधन ने अनुच्छेद 368 के इस सीमांत नोट को बदल दिया और अब इसे 'संविधान और उसकी प्रक्रिया में संशोधन करने की संसद की शक्ति' कहा गया है।</a:t>
            </a:r>
          </a:p>
          <a:p>
            <a:pPr algn="just">
              <a:lnSpc>
                <a:spcPct val="120000"/>
              </a:lnSpc>
            </a:pPr>
            <a:r>
              <a:rPr lang="hi-IN" altLang="en-US" sz="8000" dirty="0">
                <a:solidFill>
                  <a:schemeClr val="tx1"/>
                </a:solidFill>
              </a:rPr>
              <a:t>24वें संशोधन में प्रावधान है कि इस संविधान में किसी भी बात के होते हुए भी, संसद अपनी संविधान शक्ति का प्रयोग करते हुए इस संविधान के किसी भी प्रावधान को इस अनुच्छेद में निर्धारित प्रक्रिया के अनुसार जोड़, </a:t>
            </a:r>
            <a:r>
              <a:rPr lang="en-IN" altLang="en-US" sz="8000" dirty="0">
                <a:solidFill>
                  <a:schemeClr val="tx1"/>
                </a:solidFill>
              </a:rPr>
              <a:t>(Addition) </a:t>
            </a:r>
            <a:r>
              <a:rPr lang="hi-IN" altLang="en-US" sz="8000" dirty="0">
                <a:solidFill>
                  <a:schemeClr val="tx1"/>
                </a:solidFill>
              </a:rPr>
              <a:t>बदलाव </a:t>
            </a:r>
            <a:r>
              <a:rPr lang="en-IN" altLang="en-US" sz="8000" dirty="0">
                <a:solidFill>
                  <a:schemeClr val="tx1"/>
                </a:solidFill>
              </a:rPr>
              <a:t>(Variation) </a:t>
            </a:r>
            <a:r>
              <a:rPr lang="hi-IN" altLang="en-US" sz="8000" dirty="0">
                <a:solidFill>
                  <a:schemeClr val="tx1"/>
                </a:solidFill>
              </a:rPr>
              <a:t>या निरस्त </a:t>
            </a:r>
            <a:r>
              <a:rPr lang="en-IN" altLang="en-US" sz="8000" dirty="0">
                <a:solidFill>
                  <a:schemeClr val="tx1"/>
                </a:solidFill>
              </a:rPr>
              <a:t>(Repeal) </a:t>
            </a:r>
            <a:r>
              <a:rPr lang="hi-IN" altLang="en-US" sz="8000" dirty="0">
                <a:solidFill>
                  <a:schemeClr val="tx1"/>
                </a:solidFill>
              </a:rPr>
              <a:t>कर सकती है। </a:t>
            </a:r>
          </a:p>
          <a:p>
            <a:pPr algn="just">
              <a:lnSpc>
                <a:spcPct val="120000"/>
              </a:lnSpc>
            </a:pPr>
            <a:r>
              <a:rPr lang="hi-IN" altLang="en-US" sz="8000" dirty="0">
                <a:solidFill>
                  <a:schemeClr val="tx1"/>
                </a:solidFill>
              </a:rPr>
              <a:t>फिर अनुच्छेद 368(5) कहता है कि संदेह हटाने के लिए यह घोषित किया जाता है कि संविधान के प्रावधानों में जोड़ने, बदलाव या निरसन के माध्यम से संशोधन करने के लिए संसद की संविधान शक्ति पर कोई सीमा नहीं होगी। </a:t>
            </a:r>
            <a:r>
              <a:rPr lang="en-IN" altLang="en-US" sz="8000" dirty="0">
                <a:solidFill>
                  <a:schemeClr val="tx1"/>
                </a:solidFill>
              </a:rPr>
              <a:t>(No Limitation on the Constitutional Power of Parliament) </a:t>
            </a:r>
            <a:endParaRPr lang="hi-IN" altLang="en-US" sz="8000" dirty="0">
              <a:solidFill>
                <a:schemeClr val="tx1"/>
              </a:solidFill>
            </a:endParaRPr>
          </a:p>
          <a:p>
            <a:pPr marL="0" indent="0" algn="just">
              <a:lnSpc>
                <a:spcPct val="170000"/>
              </a:lnSpc>
              <a:buNone/>
            </a:pPr>
            <a:endParaRPr lang="hi-IN" altLang="en-US" sz="6400" dirty="0">
              <a:solidFill>
                <a:schemeClr val="tx1"/>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भारतीय संविधान संसद को संविधान में संशोधन करने की शक्ति देता है?</a:t>
            </a:r>
            <a:endParaRPr lang="en-US" alt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2276475"/>
            <a:ext cx="8229600" cy="4525963"/>
          </a:xfrm>
        </p:spPr>
        <p:txBody>
          <a:bodyPr>
            <a:noAutofit/>
          </a:bodyPr>
          <a:lstStyle/>
          <a:p>
            <a:pPr algn="just"/>
            <a:r>
              <a:rPr lang="hi-IN" altLang="en-US" sz="2400" dirty="0">
                <a:solidFill>
                  <a:schemeClr val="tx1"/>
                </a:solidFill>
              </a:rPr>
              <a:t>आपको याद होगा कि हमने मौलिक अधिकारों और नीति निदेशक सिद्धांतों के बीच संबंधों पर अपने व्याख्यान में चर्चा की थी कि मौलिक अधिकार मूल रूप से राज्य की शक्ति पर नकारात्मक प्रतिबंध हैं। </a:t>
            </a:r>
          </a:p>
          <a:p>
            <a:pPr algn="just"/>
            <a:r>
              <a:rPr lang="hi-IN" altLang="en-US" sz="2400" dirty="0">
                <a:solidFill>
                  <a:schemeClr val="tx1"/>
                </a:solidFill>
              </a:rPr>
              <a:t>प्रत्येक राज्य मौलिक अधिकारों की गारंटी को हटाना या प्रतिबंधित करना चाहेगा।</a:t>
            </a:r>
          </a:p>
          <a:p>
            <a:pPr algn="just"/>
            <a:r>
              <a:rPr lang="hi-IN" altLang="en-US" sz="2400" dirty="0">
                <a:solidFill>
                  <a:schemeClr val="tx1"/>
                </a:solidFill>
              </a:rPr>
              <a:t>मौलिक अधिकारों में संशोधन करने की संसद की शक्ति मामले में सर्वोच्च न्यायालय और संसद के बीच सर्वोच्चता का सबसे आकर्षक संघर्ष </a:t>
            </a:r>
            <a:r>
              <a:rPr lang="en-IN" altLang="en-US" sz="2400" dirty="0">
                <a:solidFill>
                  <a:schemeClr val="tx1"/>
                </a:solidFill>
              </a:rPr>
              <a:t>(Fight for Supremacy) </a:t>
            </a:r>
            <a:r>
              <a:rPr lang="hi-IN" altLang="en-US" sz="2400" dirty="0">
                <a:solidFill>
                  <a:schemeClr val="tx1"/>
                </a:solidFill>
              </a:rPr>
              <a:t>देखा गया है।</a:t>
            </a: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मौलिक अधिकारों में संशोधन किया जा सकता है?</a:t>
            </a:r>
            <a:endParaRPr lang="en-US" alt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575"/>
            <a:ext cx="8229600" cy="4525963"/>
          </a:xfrm>
        </p:spPr>
        <p:txBody>
          <a:bodyPr>
            <a:normAutofit fontScale="82500" lnSpcReduction="20000"/>
          </a:bodyPr>
          <a:lstStyle/>
          <a:p>
            <a:pPr algn="just">
              <a:lnSpc>
                <a:spcPct val="120000"/>
              </a:lnSpc>
            </a:pPr>
            <a:r>
              <a:rPr lang="hi-IN" altLang="en-US" dirty="0">
                <a:solidFill>
                  <a:schemeClr val="tx1"/>
                </a:solidFill>
              </a:rPr>
              <a:t>शंकरी प्रसाद बनाम भारत संघ मामले में 1951 में ही सर्वोच्च न्यायालय के समक्ष प्रश्न उठाया गया था, जब 1951 के पहले संवैधानिक संशोधन की वैधता को अनुच्छेद 3</a:t>
            </a:r>
            <a:r>
              <a:rPr lang="en-IN" altLang="en-US" dirty="0">
                <a:solidFill>
                  <a:schemeClr val="tx1"/>
                </a:solidFill>
              </a:rPr>
              <a:t>1</a:t>
            </a:r>
            <a:r>
              <a:rPr lang="hi-IN" altLang="en-US" dirty="0">
                <a:solidFill>
                  <a:schemeClr val="tx1"/>
                </a:solidFill>
              </a:rPr>
              <a:t>क और 31ख के शामिल करने के संदर्भ में चुनौती दी गई थी।</a:t>
            </a:r>
          </a:p>
          <a:p>
            <a:pPr algn="just">
              <a:lnSpc>
                <a:spcPct val="120000"/>
              </a:lnSpc>
            </a:pPr>
            <a:r>
              <a:rPr lang="hi-IN" altLang="en-US" dirty="0">
                <a:solidFill>
                  <a:schemeClr val="tx1"/>
                </a:solidFill>
              </a:rPr>
              <a:t>यह तर्क दिया गया था कि चूँकि अनुच्छेद 13 (2) मौलिक अधिकारों का उल्लंघन करने वाले किसी भी कानून को अधिनियमित करने पर रोक लगाता है, यहाँ तक कि कोई संवैधानिक संशोधन भी मौलिक अधिकारों का उल्लंघन नहीं कर सकता है।</a:t>
            </a:r>
          </a:p>
          <a:p>
            <a:pPr marL="0" indent="0" algn="just">
              <a:buNone/>
            </a:pPr>
            <a:endParaRPr lang="en-US" dirty="0">
              <a:solidFill>
                <a:schemeClr val="tx1"/>
              </a:solidFill>
            </a:endParaRPr>
          </a:p>
          <a:p>
            <a:pPr marL="0" indent="0" algn="just">
              <a:buNone/>
            </a:pPr>
            <a:endParaRPr lang="en-US" dirty="0"/>
          </a:p>
          <a:p>
            <a:pPr marL="0" indent="0" algn="just">
              <a:buNone/>
            </a:pPr>
            <a:endParaRPr lang="en-US" dirty="0"/>
          </a:p>
          <a:p>
            <a:pPr marL="0" indent="0" algn="just">
              <a:buNone/>
            </a:pPr>
            <a:endParaRPr lang="en-IN" dirty="0"/>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मौलिक अधिकारों में संशोधन किया जा सकता है?</a:t>
            </a:r>
            <a:endParaRPr lang="en-US" alt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2965"/>
            <a:ext cx="8229600" cy="4525963"/>
          </a:xfrm>
        </p:spPr>
        <p:txBody>
          <a:bodyPr>
            <a:normAutofit fontScale="92500" lnSpcReduction="10000"/>
          </a:bodyPr>
          <a:lstStyle/>
          <a:p>
            <a:pPr algn="just">
              <a:lnSpc>
                <a:spcPct val="120000"/>
              </a:lnSpc>
            </a:pPr>
            <a:r>
              <a:rPr lang="hi-IN" altLang="en-US" sz="2300" dirty="0">
                <a:solidFill>
                  <a:schemeClr val="tx1"/>
                </a:solidFill>
              </a:rPr>
              <a:t>न्यायालय ने इस तर्क को खारिज कर दिया और माना कि कोई संशोधन तब 'कानून' नहीं है जब इसे 'साधारण विधायी शक्ति' के बजाय 'संविधान शक्ति' का आह्वान करते हुए पारित </a:t>
            </a:r>
            <a:r>
              <a:rPr lang="en-IN" altLang="en-US" sz="2300" dirty="0">
                <a:solidFill>
                  <a:schemeClr val="tx1"/>
                </a:solidFill>
              </a:rPr>
              <a:t>(Schedule) </a:t>
            </a:r>
            <a:r>
              <a:rPr lang="hi-IN" altLang="en-US" sz="2300" dirty="0">
                <a:solidFill>
                  <a:schemeClr val="tx1"/>
                </a:solidFill>
              </a:rPr>
              <a:t>किया जाता है।</a:t>
            </a:r>
          </a:p>
          <a:p>
            <a:pPr algn="just">
              <a:lnSpc>
                <a:spcPct val="120000"/>
              </a:lnSpc>
            </a:pPr>
            <a:r>
              <a:rPr lang="en-US" sz="2300" dirty="0">
                <a:solidFill>
                  <a:schemeClr val="tx1"/>
                </a:solidFill>
              </a:rPr>
              <a:t> </a:t>
            </a:r>
            <a:r>
              <a:rPr lang="hi-IN" altLang="en-US" sz="2300" dirty="0">
                <a:solidFill>
                  <a:schemeClr val="tx1"/>
                </a:solidFill>
              </a:rPr>
              <a:t>17वें संविधान संशोधन, जिसने 9वीं अनुसूची में कई कानूनों को जोड़ा, को सज्जन सिंह मामले में (1965) चुनौती दी गई।</a:t>
            </a:r>
            <a:endParaRPr lang="en-US" sz="2300" dirty="0">
              <a:solidFill>
                <a:schemeClr val="tx1"/>
              </a:solidFill>
            </a:endParaRPr>
          </a:p>
          <a:p>
            <a:pPr algn="just">
              <a:lnSpc>
                <a:spcPct val="120000"/>
              </a:lnSpc>
            </a:pPr>
            <a:r>
              <a:rPr lang="en-US" sz="2300" dirty="0">
                <a:solidFill>
                  <a:schemeClr val="tx1"/>
                </a:solidFill>
              </a:rPr>
              <a:t> </a:t>
            </a:r>
            <a:r>
              <a:rPr lang="hi-IN" sz="2300" dirty="0">
                <a:solidFill>
                  <a:schemeClr val="tx1"/>
                </a:solidFill>
              </a:rPr>
              <a:t>पाँच</a:t>
            </a:r>
            <a:r>
              <a:rPr lang="hi-IN" altLang="en-US" sz="2300" dirty="0">
                <a:solidFill>
                  <a:schemeClr val="tx1"/>
                </a:solidFill>
              </a:rPr>
              <a:t> में से तीन न्यायाधीशों, (भारत के मुख्य न्यायाधीश गजेंद्रगडकर, न्यायमूर्ति वांचू, न्यायमूर्ति दयाल) ने बिना किसी संकोच के शंकरी प्रसाद मामले में निर्धारित कानून को दोहराया।</a:t>
            </a:r>
          </a:p>
          <a:p>
            <a:pPr algn="just">
              <a:lnSpc>
                <a:spcPct val="120000"/>
              </a:lnSpc>
            </a:pPr>
            <a:r>
              <a:rPr lang="hi-IN" altLang="en-US" sz="2300" dirty="0">
                <a:solidFill>
                  <a:schemeClr val="tx1"/>
                </a:solidFill>
              </a:rPr>
              <a:t>लेकिन दो जजों यानी (जस्टिस हिदायतुल्ला और जस्टिस मुदोलकर) ने अपनी अलग-अलग राय में मौलिक अधिकारों में संशोधन करने की संसद की पूर्ण शक्ति पर संदेह व्यक्त किया।</a:t>
            </a: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मौलिक अधिकारों में संशोधन किया जा सकता है?</a:t>
            </a:r>
            <a:endParaRPr lang="en-US" alt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2083</Words>
  <Application>Microsoft Office PowerPoint</Application>
  <PresentationFormat>On-screen Show (4:3)</PresentationFormat>
  <Paragraphs>94</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संवैधानिक संशोधन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अस्वीकरण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Amendments</dc:title>
  <dc:creator>NALSAR</dc:creator>
  <cp:lastModifiedBy>Hitika Dutta</cp:lastModifiedBy>
  <cp:revision>118</cp:revision>
  <cp:lastPrinted>2024-03-12T10:03:00Z</cp:lastPrinted>
  <dcterms:created xsi:type="dcterms:W3CDTF">2021-04-13T11:02:00Z</dcterms:created>
  <dcterms:modified xsi:type="dcterms:W3CDTF">2024-11-18T08:38:04Z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7B31865B38884B55A7F4320E51166903</vt:lpwstr>
  </property>
  <property fmtid="{D5CDD505-2E9C-101B-9397-08002B2CF9AE}" pid="3" name="KSOProductBuildVer">
    <vt:lpwstr>1033-12.2.0.17545</vt:lpwstr>
  </property>
</Properties>
</file>