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8" r:id="rId3"/>
    <p:sldId id="279" r:id="rId4"/>
    <p:sldId id="259" r:id="rId5"/>
    <p:sldId id="262" r:id="rId6"/>
    <p:sldId id="260" r:id="rId7"/>
    <p:sldId id="274" r:id="rId8"/>
    <p:sldId id="266" r:id="rId9"/>
    <p:sldId id="267" r:id="rId10"/>
    <p:sldId id="275" r:id="rId11"/>
    <p:sldId id="268" r:id="rId12"/>
    <p:sldId id="269" r:id="rId13"/>
    <p:sldId id="271" r:id="rId14"/>
    <p:sldId id="272" r:id="rId15"/>
    <p:sldId id="273" r:id="rId16"/>
    <p:sldId id="276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 panose="05020102010507070707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7015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 panose="05020102010507070707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7015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 panose="05020102010507070707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185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185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18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 panose="05020102010507070707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 panose="05020102010507070707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8562"/>
            <a:ext cx="8382000" cy="4800600"/>
          </a:xfrm>
        </p:spPr>
        <p:txBody>
          <a:bodyPr>
            <a:normAutofit/>
          </a:bodyPr>
          <a:lstStyle/>
          <a:p>
            <a:pPr algn="ctr"/>
            <a:r>
              <a:rPr lang="hi-IN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भारतीय संविधान पर ऑनलाइन पाठ्यक्रम</a:t>
            </a:r>
            <a:br>
              <a:rPr lang="hi-IN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IN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i-IN" sz="32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विधि कार्य विभाग, विधि और न्याय मंत्रालय, भारत सरकार, नई दिल्ली </a:t>
            </a:r>
            <a:br>
              <a:rPr lang="hi-IN" sz="32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i-IN" sz="32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द्वारा प्रायोजित</a:t>
            </a:r>
            <a:br>
              <a:rPr lang="hi-IN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IN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i-IN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नालसार विधि विश्वविद्यालय</a:t>
            </a:r>
            <a:r>
              <a:rPr lang="hi-IN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हैदराबाद </a:t>
            </a:r>
            <a:br>
              <a:rPr lang="hi-IN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i-IN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द्वारा संचालित</a:t>
            </a:r>
            <a:endParaRPr lang="en-IN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105400"/>
            <a:ext cx="8077200" cy="914400"/>
          </a:xfrm>
        </p:spPr>
        <p:txBody>
          <a:bodyPr>
            <a:noAutofit/>
          </a:bodyPr>
          <a:lstStyle/>
          <a:p>
            <a:pPr algn="ctr"/>
            <a:r>
              <a:rPr lang="hi-IN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प्रशिक्षक: प्रो. फ़ैज़ान मुस्तफ़ा, </a:t>
            </a:r>
            <a:endParaRPr 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/>
            <a:r>
              <a:rPr lang="hi-IN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पूर्व अध्यक्ष, राष्ट्रीय विधि विश्वविद्यालय संघ</a:t>
            </a:r>
            <a:endParaRPr lang="en-IN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905000"/>
            <a:ext cx="78486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i-IN" sz="2000" dirty="0"/>
              <a:t>जब अतीत से नाता टूटता है। इस तरह का विराम आता है - </a:t>
            </a:r>
            <a:endParaRPr lang="en-US" sz="2000" dirty="0"/>
          </a:p>
          <a:p>
            <a:pPr marL="800100" lvl="1" indent="-342900" algn="just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hi-IN" sz="2000" dirty="0"/>
              <a:t>जब औपनिवेशिक शासन से स्वतंत्रता मिलती है।</a:t>
            </a:r>
            <a:endParaRPr lang="en-US" sz="2000" dirty="0"/>
          </a:p>
          <a:p>
            <a:pPr marL="800100" lvl="1" indent="-342900" algn="just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hi-IN" sz="2000" dirty="0"/>
              <a:t>जब कोई क्रांति होती है।</a:t>
            </a:r>
            <a:endParaRPr lang="en-US" sz="2000" dirty="0"/>
          </a:p>
          <a:p>
            <a:pPr marL="800100" lvl="1" indent="-342900" algn="just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hi-IN" sz="2000" dirty="0"/>
              <a:t>जब किसी देश का विभाजन होता है।</a:t>
            </a:r>
            <a:endParaRPr lang="en-IN" sz="2000" dirty="0"/>
          </a:p>
          <a:p>
            <a:pPr marL="800100" lvl="1" indent="-342900" algn="just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hi-IN" sz="2000" dirty="0"/>
              <a:t>जब दो देशों का विलय होता है।</a:t>
            </a:r>
            <a:endParaRPr lang="en-IN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915256" y="914400"/>
            <a:ext cx="6881115" cy="68480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800" dirty="0"/>
              <a:t>कोई देश अपना संविधान कब बनाता है?</a:t>
            </a:r>
            <a:endParaRPr lang="en-IN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981200"/>
            <a:ext cx="7467600" cy="279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i-IN" sz="2200" dirty="0"/>
              <a:t>लिखित और अलिखित।</a:t>
            </a:r>
            <a:endParaRPr lang="en-US" sz="2200" dirty="0"/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i-IN" sz="2200" dirty="0"/>
              <a:t>संघीय और एकात्मक।</a:t>
            </a:r>
            <a:endParaRPr lang="en-US" sz="2200" dirty="0"/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i-IN" sz="2200" dirty="0"/>
              <a:t>संसदीय और अध्यक्षात्मक।</a:t>
            </a:r>
            <a:endParaRPr lang="en-US" sz="2200" dirty="0"/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i-IN" sz="2200" dirty="0"/>
              <a:t>कठोर और लचीला।</a:t>
            </a:r>
            <a:endParaRPr lang="en-US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838200"/>
            <a:ext cx="6881115" cy="6001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400" dirty="0"/>
              <a:t>संविधान के विभिन्न प्रकार क्या हैं?</a:t>
            </a:r>
            <a:endParaRPr lang="en-IN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1828800"/>
            <a:ext cx="692820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i-IN" sz="2400" dirty="0"/>
              <a:t>न्यूनतम: संयुक्त राज्य का संविधान।</a:t>
            </a:r>
            <a:endParaRPr lang="en-US" sz="2400" dirty="0"/>
          </a:p>
          <a:p>
            <a:endParaRPr lang="en-IN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i-IN" sz="2400" dirty="0"/>
              <a:t>विश्व का सबसे लंबा संविधान: भारतीय संविधान।</a:t>
            </a:r>
            <a:endParaRPr lang="en-US" sz="2400" dirty="0"/>
          </a:p>
          <a:p>
            <a:endParaRPr lang="en-IN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i-IN" sz="2400" dirty="0"/>
              <a:t>मूल संविधान </a:t>
            </a:r>
            <a:r>
              <a:rPr lang="en-IN" sz="2400" b="1" dirty="0"/>
              <a:t>: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hi-IN" sz="2400" dirty="0"/>
              <a:t>अनुच्छेद</a:t>
            </a:r>
            <a:r>
              <a:rPr lang="hi-IN" sz="2400" b="1" dirty="0"/>
              <a:t> </a:t>
            </a:r>
            <a:r>
              <a:rPr lang="en-IN" sz="2400" b="1" dirty="0"/>
              <a:t>-</a:t>
            </a:r>
            <a:r>
              <a:rPr lang="hi-IN" sz="2400" b="1" dirty="0"/>
              <a:t> </a:t>
            </a:r>
            <a:r>
              <a:rPr lang="en-IN" sz="2400" b="1" dirty="0"/>
              <a:t>395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hi-IN" sz="2400" dirty="0"/>
              <a:t>भाग</a:t>
            </a:r>
            <a:r>
              <a:rPr lang="hi-IN" sz="2400" b="1" dirty="0"/>
              <a:t> </a:t>
            </a:r>
            <a:r>
              <a:rPr lang="en-IN" sz="2400" b="1" dirty="0"/>
              <a:t>-</a:t>
            </a:r>
            <a:r>
              <a:rPr lang="hi-IN" sz="2400" b="1" dirty="0"/>
              <a:t> </a:t>
            </a:r>
            <a:r>
              <a:rPr lang="en-IN" sz="2400" b="1" dirty="0"/>
              <a:t>22</a:t>
            </a:r>
            <a:r>
              <a:rPr lang="hi-IN" sz="2400" b="1" dirty="0"/>
              <a:t> </a:t>
            </a:r>
            <a:endParaRPr lang="en-IN" sz="2400" b="1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hi-IN" sz="2400" dirty="0"/>
              <a:t>अनुसूचियाँ – </a:t>
            </a:r>
            <a:r>
              <a:rPr lang="en-IN" sz="2400" b="1" dirty="0"/>
              <a:t>VIII</a:t>
            </a:r>
            <a:r>
              <a:rPr lang="hi-IN" sz="2400" b="1" dirty="0"/>
              <a:t> </a:t>
            </a:r>
            <a:endParaRPr lang="en-IN" sz="2400" b="1" dirty="0"/>
          </a:p>
          <a:p>
            <a:r>
              <a:rPr lang="en-IN" b="1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3000" y="838200"/>
            <a:ext cx="6881115" cy="6001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400" dirty="0"/>
              <a:t>संविधान में क्या होना चाहिए?</a:t>
            </a:r>
            <a:endParaRPr lang="en-IN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1524000"/>
            <a:ext cx="822960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i-IN" sz="2100" dirty="0">
                <a:latin typeface="Nirmala UI" panose="020B0502040204020203" pitchFamily="34" charset="0"/>
                <a:ea typeface="Nirmala UI" panose="020B0502040204020203" pitchFamily="34" charset="0"/>
                <a:cs typeface="+mj-cs"/>
              </a:rPr>
              <a:t>संविधान सर्वोच्च कानून है।</a:t>
            </a:r>
            <a:endParaRPr lang="en-US" sz="2100" dirty="0">
              <a:latin typeface="Nirmala UI" panose="020B0502040204020203" pitchFamily="34" charset="0"/>
              <a:ea typeface="Nirmala UI" panose="020B0502040204020203" pitchFamily="34" charset="0"/>
              <a:cs typeface="+mj-cs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i-IN" sz="2100" dirty="0">
                <a:latin typeface="Nirmala UI" panose="020B0502040204020203" pitchFamily="34" charset="0"/>
                <a:ea typeface="Nirmala UI" panose="020B0502040204020203" pitchFamily="34" charset="0"/>
                <a:cs typeface="+mj-cs"/>
              </a:rPr>
              <a:t>संविधान लोगों और राज्य के बीच एक समझौते का प्रतीक है।</a:t>
            </a:r>
            <a:endParaRPr lang="en-US" sz="2100" dirty="0">
              <a:latin typeface="Nirmala UI" panose="020B0502040204020203" pitchFamily="34" charset="0"/>
              <a:ea typeface="Nirmala UI" panose="020B0502040204020203" pitchFamily="34" charset="0"/>
              <a:cs typeface="+mj-cs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i-IN" sz="2100" dirty="0">
                <a:latin typeface="Nirmala UI" panose="020B0502040204020203" pitchFamily="34" charset="0"/>
                <a:ea typeface="Nirmala UI" panose="020B0502040204020203" pitchFamily="34" charset="0"/>
                <a:cs typeface="+mj-cs"/>
              </a:rPr>
              <a:t>संविधान राज्य की शक्तियों को सीमित करता है।</a:t>
            </a:r>
            <a:endParaRPr lang="en-US" sz="2100" dirty="0">
              <a:latin typeface="Nirmala UI" panose="020B0502040204020203" pitchFamily="34" charset="0"/>
              <a:ea typeface="Nirmala UI" panose="020B0502040204020203" pitchFamily="34" charset="0"/>
              <a:cs typeface="+mj-cs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i-IN" sz="2100" dirty="0">
                <a:latin typeface="Nirmala UI" panose="020B0502040204020203" pitchFamily="34" charset="0"/>
                <a:ea typeface="Nirmala UI" panose="020B0502040204020203" pitchFamily="34" charset="0"/>
                <a:cs typeface="+mj-cs"/>
              </a:rPr>
              <a:t>संविधान हमें हमारे अधिकारों के बारे में बताता है।</a:t>
            </a:r>
            <a:endParaRPr lang="en-US" sz="2100" dirty="0">
              <a:latin typeface="Nirmala UI" panose="020B0502040204020203" pitchFamily="34" charset="0"/>
              <a:ea typeface="Nirmala UI" panose="020B0502040204020203" pitchFamily="34" charset="0"/>
              <a:cs typeface="+mj-cs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i-IN" sz="2100" dirty="0">
                <a:latin typeface="Nirmala UI" panose="020B0502040204020203" pitchFamily="34" charset="0"/>
                <a:ea typeface="Nirmala UI" panose="020B0502040204020203" pitchFamily="34" charset="0"/>
                <a:cs typeface="+mj-cs"/>
              </a:rPr>
              <a:t>संविधान हमें हमारे कर्तव्यों के बारे में बताता है।</a:t>
            </a:r>
            <a:endParaRPr lang="en-US" sz="2100" dirty="0">
              <a:latin typeface="Nirmala UI" panose="020B0502040204020203" pitchFamily="34" charset="0"/>
              <a:ea typeface="Nirmala UI" panose="020B0502040204020203" pitchFamily="34" charset="0"/>
              <a:cs typeface="+mj-cs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i-IN" sz="2100" dirty="0">
                <a:latin typeface="Nirmala UI" panose="020B0502040204020203" pitchFamily="34" charset="0"/>
                <a:ea typeface="Nirmala UI" panose="020B0502040204020203" pitchFamily="34" charset="0"/>
                <a:cs typeface="+mj-cs"/>
              </a:rPr>
              <a:t>संविधान हमें राज्य की शक्ति संरचना के बारे में बताता है।</a:t>
            </a:r>
            <a:endParaRPr lang="en-US" sz="2100" dirty="0">
              <a:latin typeface="Nirmala UI" panose="020B0502040204020203" pitchFamily="34" charset="0"/>
              <a:ea typeface="Nirmala UI" panose="020B0502040204020203" pitchFamily="34" charset="0"/>
              <a:cs typeface="+mj-cs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i-IN" sz="2100" dirty="0">
                <a:latin typeface="Nirmala UI" panose="020B0502040204020203" pitchFamily="34" charset="0"/>
                <a:ea typeface="Nirmala UI" panose="020B0502040204020203" pitchFamily="34" charset="0"/>
                <a:cs typeface="+mj-cs"/>
              </a:rPr>
              <a:t>अतीत से नाता तोड़ने पर संविधान का मसौदा तैयार किया जाता है।</a:t>
            </a:r>
            <a:endParaRPr lang="en-US" sz="2100" dirty="0">
              <a:latin typeface="Nirmala UI" panose="020B0502040204020203" pitchFamily="34" charset="0"/>
              <a:ea typeface="Nirmala UI" panose="020B0502040204020203" pitchFamily="34" charset="0"/>
              <a:cs typeface="+mj-cs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i-IN" sz="2100" dirty="0">
                <a:latin typeface="Nirmala UI" panose="020B0502040204020203" pitchFamily="34" charset="0"/>
                <a:ea typeface="Nirmala UI" panose="020B0502040204020203" pitchFamily="34" charset="0"/>
                <a:cs typeface="+mj-cs"/>
              </a:rPr>
              <a:t>संविधान संक्षिप्त होना चाहिए।</a:t>
            </a:r>
            <a:endParaRPr lang="en-US" sz="2100" dirty="0">
              <a:latin typeface="Nirmala UI" panose="020B0502040204020203" pitchFamily="34" charset="0"/>
              <a:ea typeface="Nirmala UI" panose="020B0502040204020203" pitchFamily="34" charset="0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685800"/>
            <a:ext cx="7924799" cy="73723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800" dirty="0"/>
              <a:t>आज हमने क्या सीखा</a:t>
            </a:r>
            <a:r>
              <a:rPr lang="en-US" altLang="hi-IN" sz="2800" dirty="0"/>
              <a:t> 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151890"/>
            <a:ext cx="8305800" cy="4092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endParaRPr lang="hi-IN" sz="2000" dirty="0"/>
          </a:p>
          <a:p>
            <a:pPr>
              <a:lnSpc>
                <a:spcPct val="150000"/>
              </a:lnSpc>
            </a:pPr>
            <a:r>
              <a:rPr lang="hi-IN" sz="2000" dirty="0"/>
              <a:t>हम चर्चा करेंगे</a:t>
            </a:r>
            <a:r>
              <a:rPr lang="en-US" sz="2000" dirty="0"/>
              <a:t>-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i-IN" sz="2000" dirty="0"/>
              <a:t>अंग्रेज़ी शासन और भारतीय राष्ट्रीय आंदोलन।</a:t>
            </a:r>
            <a:endParaRPr lang="en-US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i-IN" sz="2000" dirty="0"/>
              <a:t>संविधान सभा के गठन के लिए अंग्रेज़ कैसे सहमत हुए?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i-IN" sz="2000" dirty="0"/>
              <a:t>भारतीय संविधान की ड्राफ्टिंग की प्रक्रिया और हमारे द्वारा चुने गए विकल्पों के प्रकार।</a:t>
            </a:r>
            <a:endParaRPr lang="en-US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i-IN" sz="2000" dirty="0"/>
              <a:t>हमारी संविधान सभा के प्रमुख सदस्य कौन थे?</a:t>
            </a:r>
          </a:p>
          <a:p>
            <a:pPr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685800"/>
            <a:ext cx="7924799" cy="73723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800" dirty="0">
                <a:sym typeface="+mn-ea"/>
              </a:rPr>
              <a:t>अगला व्याख्यान</a:t>
            </a:r>
            <a:endParaRPr lang="en-US" altLang="hi-IN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0" y="2438400"/>
            <a:ext cx="57912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6000" i="1" dirty="0"/>
              <a:t>धन्यवाद</a:t>
            </a:r>
            <a:endParaRPr lang="en-IN" sz="2800" b="1" i="1" dirty="0">
              <a:solidFill>
                <a:srgbClr val="C00000"/>
              </a:solidFill>
              <a:latin typeface="Brush Script MT" panose="03060802040406070304" pitchFamily="66" charset="0"/>
            </a:endParaRPr>
          </a:p>
          <a:p>
            <a:endParaRPr lang="en-IN" sz="2800" b="1" dirty="0">
              <a:solidFill>
                <a:srgbClr val="C00000"/>
              </a:solidFill>
              <a:latin typeface="Brush Script MT" panose="03060802040406070304" pitchFamily="66" charset="0"/>
            </a:endParaRPr>
          </a:p>
          <a:p>
            <a:endParaRPr lang="en-IN" sz="2800" b="1" dirty="0">
              <a:solidFill>
                <a:srgbClr val="C00000"/>
              </a:solidFill>
              <a:latin typeface="Brush Script MT" panose="03060802040406070304" pitchFamily="66" charset="0"/>
            </a:endParaRPr>
          </a:p>
          <a:p>
            <a:endParaRPr lang="en-IN" sz="2800" b="1" dirty="0">
              <a:solidFill>
                <a:srgbClr val="C00000"/>
              </a:solidFill>
              <a:latin typeface="Brush Script MT" panose="03060802040406070304" pitchFamily="66" charset="0"/>
            </a:endParaRPr>
          </a:p>
          <a:p>
            <a:endParaRPr lang="en-IN" sz="2800" b="1" dirty="0">
              <a:solidFill>
                <a:srgbClr val="C00000"/>
              </a:solidFill>
              <a:latin typeface="Brush Script MT" panose="03060802040406070304" pitchFamily="66" charset="0"/>
            </a:endParaRPr>
          </a:p>
          <a:p>
            <a:endParaRPr lang="en-IN" sz="2800" b="1" dirty="0">
              <a:solidFill>
                <a:srgbClr val="C00000"/>
              </a:solidFill>
              <a:latin typeface="Brush Script MT" panose="03060802040406070304" pitchFamily="66" charset="0"/>
            </a:endParaRPr>
          </a:p>
          <a:p>
            <a:pPr algn="r"/>
            <a:r>
              <a:rPr lang="hi-IN" sz="2800" i="1" dirty="0"/>
              <a:t>मिलते हैं अगले लेक्चर में....</a:t>
            </a:r>
            <a:endParaRPr lang="en-IN" sz="2800" b="1" i="1" dirty="0">
              <a:solidFill>
                <a:srgbClr val="C00000"/>
              </a:solidFill>
              <a:latin typeface="Brush Script MT" panose="03060802040406070304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2782668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i-IN" sz="3600" dirty="0"/>
              <a:t>अस्वीकरण</a:t>
            </a:r>
            <a:endParaRPr lang="en-IN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429000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i-IN"/>
              <a:t>व्याख्यान में वक्ता द्वारा व्यक्त किए गए विचार उनके निजी विचार हैं।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647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>
              <a:solidFill>
                <a:prstClr val="black"/>
              </a:solidFill>
            </a:endParaRPr>
          </a:p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2057400"/>
            <a:ext cx="7620000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i-IN" sz="2000" dirty="0">
                <a:solidFill>
                  <a:prstClr val="black"/>
                </a:solidFill>
              </a:rPr>
              <a:t>यह हमें बेहतर नागरिक बनाएगा और हमारी संवैधानिक यात्रा को समझने में मदद करेगा</a:t>
            </a:r>
            <a:r>
              <a:rPr lang="hi-IN" sz="2000" dirty="0"/>
              <a:t>।</a:t>
            </a:r>
            <a:endParaRPr lang="en-IN" sz="2000" b="1" dirty="0">
              <a:solidFill>
                <a:prstClr val="black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i-IN" sz="2000" dirty="0">
                <a:solidFill>
                  <a:prstClr val="black"/>
                </a:solidFill>
              </a:rPr>
              <a:t>संविधान देश का सर्वोच्च कानून है</a:t>
            </a:r>
            <a:r>
              <a:rPr lang="hi-IN" sz="2000" dirty="0"/>
              <a:t>।</a:t>
            </a:r>
            <a:endParaRPr lang="en-US" sz="2000" dirty="0">
              <a:solidFill>
                <a:prstClr val="black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i-IN" sz="2000" dirty="0">
                <a:solidFill>
                  <a:prstClr val="black"/>
                </a:solidFill>
              </a:rPr>
              <a:t>संविधान हमें हमारे मौलिक अधिकारों के बारे में बताता है</a:t>
            </a:r>
            <a:r>
              <a:rPr lang="hi-IN" sz="2000" dirty="0"/>
              <a:t>।</a:t>
            </a:r>
            <a:endParaRPr lang="en-US" sz="2000" dirty="0">
              <a:solidFill>
                <a:prstClr val="black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i-IN" sz="2000" dirty="0">
                <a:solidFill>
                  <a:prstClr val="black"/>
                </a:solidFill>
              </a:rPr>
              <a:t>संविधान सरकार के विभिन्न अंगों की शक्तियों और केंद्र-राज्य संबंधों के विवरण का वर्णन करता है</a:t>
            </a:r>
            <a:r>
              <a:rPr lang="hi-IN" sz="2000" dirty="0"/>
              <a:t>।</a:t>
            </a:r>
            <a:endParaRPr lang="en-US" sz="2000" dirty="0">
              <a:solidFill>
                <a:prstClr val="black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i-IN" sz="2000" dirty="0">
                <a:solidFill>
                  <a:prstClr val="black"/>
                </a:solidFill>
              </a:rPr>
              <a:t>संविधान के पाठ और प्रमुख निर्णयों से परिचित होने के लिए</a:t>
            </a:r>
            <a:r>
              <a:rPr lang="hi-IN" sz="2000" dirty="0"/>
              <a:t>।</a:t>
            </a:r>
            <a:endParaRPr lang="en-US" sz="2000" dirty="0">
              <a:solidFill>
                <a:prstClr val="black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i-IN" sz="2000" dirty="0">
                <a:solidFill>
                  <a:prstClr val="black"/>
                </a:solidFill>
              </a:rPr>
              <a:t>वर्तमान संवैधानिक विकास के बेहतर मूल्यांकन के लिए</a:t>
            </a:r>
            <a:r>
              <a:rPr lang="hi-IN" sz="1800" dirty="0"/>
              <a:t>।</a:t>
            </a:r>
            <a:endParaRPr lang="en-IN" b="1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838200"/>
            <a:ext cx="7620000" cy="68480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800" dirty="0">
                <a:solidFill>
                  <a:prstClr val="black"/>
                </a:solidFill>
              </a:rPr>
              <a:t>हमें यह कोर्स क्यों करना चाहिए?</a:t>
            </a:r>
            <a:endParaRPr lang="en-IN" sz="2800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143000"/>
            <a:ext cx="7086600" cy="5723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u="sng" dirty="0"/>
          </a:p>
          <a:p>
            <a:pPr algn="ctr"/>
            <a:endParaRPr lang="en-IN" sz="2400" b="1" u="sng" dirty="0"/>
          </a:p>
          <a:p>
            <a:pPr algn="just"/>
            <a:r>
              <a:rPr lang="hi-IN" sz="2400" dirty="0">
                <a:solidFill>
                  <a:srgbClr val="CC0000"/>
                </a:solidFill>
              </a:rPr>
              <a:t>पात्रता:</a:t>
            </a:r>
            <a:r>
              <a:rPr lang="hi-IN" sz="2400" dirty="0">
                <a:solidFill>
                  <a:srgbClr val="0070C0"/>
                </a:solidFill>
              </a:rPr>
              <a:t> कोई भी व्यक्ति जो दसवीं कक्षा पास कर चुका  हो।</a:t>
            </a:r>
            <a:endParaRPr lang="en-IN" sz="2400" b="1" dirty="0">
              <a:solidFill>
                <a:srgbClr val="0070C0"/>
              </a:solidFill>
            </a:endParaRPr>
          </a:p>
          <a:p>
            <a:pPr algn="just"/>
            <a:endParaRPr lang="hi-IN" sz="2400" dirty="0">
              <a:solidFill>
                <a:srgbClr val="0070C0"/>
              </a:solidFill>
            </a:endParaRPr>
          </a:p>
          <a:p>
            <a:pPr algn="just"/>
            <a:r>
              <a:rPr lang="hi-IN" sz="2400" dirty="0">
                <a:solidFill>
                  <a:srgbClr val="CC0000"/>
                </a:solidFill>
              </a:rPr>
              <a:t>पाठ्यक्रम की अवधि: </a:t>
            </a:r>
            <a:r>
              <a:rPr lang="hi-IN" sz="2400" dirty="0">
                <a:solidFill>
                  <a:srgbClr val="0070C0"/>
                </a:solidFill>
              </a:rPr>
              <a:t>पंद्रह व्याख्यान।</a:t>
            </a:r>
            <a:endParaRPr lang="en-US" sz="2400" dirty="0">
              <a:solidFill>
                <a:srgbClr val="0070C0"/>
              </a:solidFill>
            </a:endParaRPr>
          </a:p>
          <a:p>
            <a:pPr algn="just"/>
            <a:endParaRPr lang="en-IN" sz="2400" b="1" dirty="0">
              <a:solidFill>
                <a:srgbClr val="0070C0"/>
              </a:solidFill>
            </a:endParaRPr>
          </a:p>
          <a:p>
            <a:pPr algn="just"/>
            <a:r>
              <a:rPr lang="hi-IN" sz="2400" dirty="0">
                <a:solidFill>
                  <a:srgbClr val="CC0000"/>
                </a:solidFill>
              </a:rPr>
              <a:t>शुल्क:</a:t>
            </a:r>
            <a:r>
              <a:rPr lang="hi-IN" sz="2400" dirty="0">
                <a:solidFill>
                  <a:srgbClr val="0070C0"/>
                </a:solidFill>
              </a:rPr>
              <a:t> 100/-</a:t>
            </a:r>
            <a:endParaRPr lang="en-US" sz="2400" dirty="0">
              <a:solidFill>
                <a:srgbClr val="0070C0"/>
              </a:solidFill>
            </a:endParaRPr>
          </a:p>
          <a:p>
            <a:pPr algn="just"/>
            <a:endParaRPr lang="en-IN" sz="2400" b="1" dirty="0">
              <a:solidFill>
                <a:srgbClr val="0070C0"/>
              </a:solidFill>
            </a:endParaRPr>
          </a:p>
          <a:p>
            <a:pPr algn="just"/>
            <a:r>
              <a:rPr lang="hi-IN" sz="2400" dirty="0">
                <a:solidFill>
                  <a:srgbClr val="CC0000"/>
                </a:solidFill>
              </a:rPr>
              <a:t>परीक्षा:</a:t>
            </a:r>
            <a:r>
              <a:rPr lang="hi-IN" sz="2400" dirty="0">
                <a:solidFill>
                  <a:srgbClr val="0070C0"/>
                </a:solidFill>
              </a:rPr>
              <a:t> 50 बहुविकल्पीय प्रश्नों की ऑनलाइन परीक्षा। कोर्स पास करने और 'सर्टिफिकेट ऑफ मेरिट' प्राप्त करने के लिए कम से कम 60% अंक प्राप्त होने चाहिए।</a:t>
            </a:r>
            <a:endParaRPr lang="en-US" sz="2400" dirty="0">
              <a:solidFill>
                <a:srgbClr val="0070C0"/>
              </a:solidFill>
            </a:endParaRPr>
          </a:p>
          <a:p>
            <a:pPr algn="just"/>
            <a:endParaRPr lang="en-IN" sz="2400" b="1" dirty="0">
              <a:solidFill>
                <a:srgbClr val="0070C0"/>
              </a:solidFill>
            </a:endParaRPr>
          </a:p>
          <a:p>
            <a:pPr algn="just"/>
            <a:r>
              <a:rPr lang="hi-IN" sz="2400" dirty="0">
                <a:solidFill>
                  <a:srgbClr val="CC0000"/>
                </a:solidFill>
              </a:rPr>
              <a:t>भाषा:</a:t>
            </a:r>
            <a:r>
              <a:rPr lang="en-IN" sz="2400" b="1" dirty="0">
                <a:solidFill>
                  <a:srgbClr val="0070C0"/>
                </a:solidFill>
              </a:rPr>
              <a:t> </a:t>
            </a:r>
            <a:r>
              <a:rPr lang="hi-IN" sz="2400" dirty="0">
                <a:solidFill>
                  <a:srgbClr val="0070C0"/>
                </a:solidFill>
              </a:rPr>
              <a:t>हिंदी।</a:t>
            </a:r>
            <a:endParaRPr lang="en-IN" sz="2400" b="1" dirty="0">
              <a:solidFill>
                <a:srgbClr val="0070C0"/>
              </a:solidFill>
            </a:endParaRPr>
          </a:p>
          <a:p>
            <a:pPr algn="just"/>
            <a:endParaRPr lang="en-US" u="sng" dirty="0"/>
          </a:p>
          <a:p>
            <a:pPr algn="just"/>
            <a:endParaRPr lang="en-IN" b="1" dirty="0"/>
          </a:p>
          <a:p>
            <a:endParaRPr lang="en-IN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762000"/>
            <a:ext cx="7620000" cy="52197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i-IN" sz="2800" u="sng" dirty="0">
                <a:sym typeface="+mn-ea"/>
              </a:rPr>
              <a:t>पाठ्यक्रम विवरण</a:t>
            </a:r>
            <a:endParaRPr lang="en-IN" sz="2800" b="1" dirty="0">
              <a:solidFill>
                <a:prstClr val="black"/>
              </a:solidFill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2134235" y="151765"/>
            <a:ext cx="3092450" cy="3632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905000"/>
            <a:ext cx="7924800" cy="3476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i-IN" sz="2000" dirty="0"/>
              <a:t>संविधान का मसौदा क्यों तैयार किया जाता है, जब उनका मसौदा तैयार किया जाता है, तो उनमें क्या होना चाहिए, उनके प्रकार क्या हैं</a:t>
            </a:r>
            <a:r>
              <a:rPr lang="en-US" sz="2000" dirty="0"/>
              <a:t>?</a:t>
            </a:r>
            <a:endParaRPr lang="hi-IN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i-IN" sz="2000" dirty="0"/>
              <a:t>संविधान सभा वाद-विवाद और संविधान निर्माताओं द्वारा चुने गए विकल्प।</a:t>
            </a:r>
            <a:endParaRPr lang="en-U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i-IN" sz="2000" dirty="0"/>
              <a:t>प्रस्तावना- इसमें क्या शामिल है, इसे कैसे संशोधित किया जाता है, इसका उपयोग कैसे किया जाता है।</a:t>
            </a:r>
            <a:endParaRPr lang="en-US" sz="2000" dirty="0"/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i-IN" sz="2000" dirty="0"/>
              <a:t>नागरिकता (अनुच्छेद 5 से 11)।</a:t>
            </a:r>
            <a:endParaRPr lang="en-US" sz="2000" dirty="0"/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i-IN" sz="2000" dirty="0"/>
              <a:t>समानता का अधिकार- उचित वर्गीकरण।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1066800" y="762000"/>
            <a:ext cx="701040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hi-IN" sz="2800" dirty="0"/>
              <a:t>पाठ्यक्रम</a:t>
            </a:r>
            <a:r>
              <a:rPr lang="en-US" sz="2800" dirty="0"/>
              <a:t> </a:t>
            </a:r>
            <a:r>
              <a:rPr lang="hi-IN" sz="2800" dirty="0"/>
              <a:t>(जारी है..)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197620"/>
            <a:ext cx="8229600" cy="4184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hi-IN" dirty="0"/>
              <a:t>जारी है..</a:t>
            </a: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i-IN" dirty="0"/>
              <a:t>सकारात्मक कार्रवाई- आरक्षण- इसकी आवश्यकता और इसे कब तक जारी रखना चाहिए? सुधार क्यों किए जाने हैं?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i-IN" dirty="0"/>
              <a:t>भाषण की स्वतंत्रता की सीमाएँ - राजद्रोह, ईशनिंदा, मानहानि, ऑनलाइन भाषण को नियंत्रित करना।</a:t>
            </a:r>
            <a:endParaRPr lang="en-US" dirty="0"/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i-IN" dirty="0"/>
              <a:t>जीवन और स्वतंत्रता का अधिकार- आधार, निजता</a:t>
            </a:r>
            <a:r>
              <a:rPr lang="hi-IN" sz="1800" dirty="0"/>
              <a:t>।</a:t>
            </a:r>
            <a:r>
              <a:rPr lang="hi-IN" dirty="0"/>
              <a:t> </a:t>
            </a:r>
            <a:endParaRPr lang="en-US" dirty="0"/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i-IN" dirty="0"/>
              <a:t>धर्म की स्वतंत्रता- अनिवार्यता परीक्षण- स्कूलों में प्रार्थना</a:t>
            </a:r>
            <a:r>
              <a:rPr lang="hi-IN" sz="1800" dirty="0"/>
              <a:t>।</a:t>
            </a:r>
            <a:endParaRPr lang="en-US" dirty="0"/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i-IN" dirty="0"/>
              <a:t>अल्पसंख्यकों के अधिकार- संस्कृति का अधिकार, मातृभाषा और एनईपी</a:t>
            </a:r>
            <a:r>
              <a:rPr lang="hi-IN" sz="1800" dirty="0"/>
              <a:t>।</a:t>
            </a:r>
            <a:endParaRPr lang="hi-IN" dirty="0"/>
          </a:p>
          <a:p>
            <a:pPr marL="171450" indent="-1714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i-IN" dirty="0"/>
              <a:t>निर्देशक सिद्धांत- मौलिक अधिकारों और निर्देशक सिद्धांतों के बीच ग़ैर-न्यायसंगत संबंध</a:t>
            </a:r>
            <a:r>
              <a:rPr lang="hi-IN" sz="1800" dirty="0"/>
              <a:t>।</a:t>
            </a:r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609600"/>
            <a:ext cx="739140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hi-IN" dirty="0"/>
              <a:t>जारी है..</a:t>
            </a:r>
          </a:p>
          <a:p>
            <a:pPr algn="r">
              <a:lnSpc>
                <a:spcPct val="200000"/>
              </a:lnSpc>
            </a:pPr>
            <a:endParaRPr lang="en-US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i-IN" dirty="0"/>
              <a:t>संघ कार्यपालिका-प्रधानमंत्री-राष्ट्रपति संबंध- अध्यादेश बनाना।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i-IN" dirty="0"/>
              <a:t>अनुच्छेद 51ए मौलिक कर्तव्य: मौलिक कर्तव्यों और मौलिक अधिकारों के बीच संबंध।</a:t>
            </a:r>
            <a:endParaRPr lang="en-US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i-IN" dirty="0"/>
              <a:t>न्यायपालिका- न्यायाधीशों की नियुक्ति- क्या न्यायिक समीक्षा अलोकतांत्रिक है?</a:t>
            </a:r>
            <a:endParaRPr lang="en-US" dirty="0"/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i-IN" dirty="0"/>
              <a:t>संशोधन शक्तियाँ - आवश्यकता, महत्वपूर्ण संशोधन</a:t>
            </a:r>
            <a:r>
              <a:rPr lang="hi-IN" sz="1800" dirty="0"/>
              <a:t>।</a:t>
            </a:r>
            <a:endParaRPr lang="en-US" dirty="0"/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i-IN" dirty="0"/>
              <a:t>मूल संरचना - संविधान शक्ति और साधारण विधायी शक्तियों के बीच भेद।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2362200"/>
            <a:ext cx="73913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hi-IN" sz="4000" dirty="0"/>
              <a:t>पहला व्याख्यान</a:t>
            </a:r>
            <a:endParaRPr lang="en-IN" sz="4000" b="1" u="sng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828800"/>
            <a:ext cx="8001000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i-IN" dirty="0"/>
              <a:t>संविधान किसी भी देश का सर्वोच्च कानून होता है</a:t>
            </a:r>
            <a:r>
              <a:rPr lang="hi-IN" sz="1800" dirty="0"/>
              <a:t>।</a:t>
            </a:r>
            <a:endParaRPr lang="en-US" dirty="0"/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i-IN" dirty="0"/>
              <a:t>यह राज्य और लोगों के बीच सांस्कारिक अनुबंध है</a:t>
            </a:r>
            <a:r>
              <a:rPr lang="hi-IN" sz="1800" dirty="0"/>
              <a:t>।</a:t>
            </a:r>
            <a:endParaRPr lang="en-US" dirty="0"/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i-IN" dirty="0"/>
              <a:t>यह अपने समाज के बारे में लोगों की आकांक्षाओं को शामिल करता है</a:t>
            </a:r>
            <a:r>
              <a:rPr lang="hi-IN" sz="1800" dirty="0"/>
              <a:t>।</a:t>
            </a:r>
            <a:endParaRPr lang="en-US" dirty="0"/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i-IN" dirty="0"/>
              <a:t>यह हमें हमारे मौलिक अधिकारों और इन अधिकारों का उपयोग करने के तरीके के बारे में बताता है</a:t>
            </a:r>
            <a:r>
              <a:rPr lang="hi-IN" sz="1800" dirty="0"/>
              <a:t>।</a:t>
            </a:r>
            <a:endParaRPr lang="en-US" dirty="0"/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i-IN" dirty="0"/>
              <a:t>यह हमें हमारे मौलिक कर्तव्यों के बारे में सूचित करता है</a:t>
            </a:r>
            <a:r>
              <a:rPr lang="hi-IN" sz="1800" dirty="0"/>
              <a:t>।</a:t>
            </a:r>
            <a:endParaRPr lang="en-US" dirty="0"/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i-IN" dirty="0"/>
              <a:t>यह सरकार के विभिन्न अंगों की शक्तियों का वर्णन करता है</a:t>
            </a:r>
            <a:r>
              <a:rPr lang="hi-IN" sz="1800" dirty="0"/>
              <a:t>।</a:t>
            </a:r>
            <a:endParaRPr lang="en-US" dirty="0"/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i-IN" dirty="0"/>
              <a:t>यह केंद्र-राज्य संबंधों का विवरण देता है</a:t>
            </a:r>
            <a:r>
              <a:rPr lang="hi-IN" sz="1800" dirty="0"/>
              <a:t>।</a:t>
            </a:r>
            <a:endParaRPr lang="en-US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915256" y="914400"/>
            <a:ext cx="6881115" cy="68480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800" dirty="0"/>
              <a:t>संविधान क्या है?</a:t>
            </a:r>
            <a:endParaRPr lang="en-IN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1828800"/>
            <a:ext cx="7467600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i-IN" sz="2000" dirty="0"/>
              <a:t>संविधानवाद प्राप्त करने के लिए।</a:t>
            </a:r>
            <a:endParaRPr lang="en-US" sz="2000" dirty="0"/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i-IN" sz="2000" dirty="0"/>
              <a:t>राज्य की शक्तियों को सीमित करने के लिए।</a:t>
            </a:r>
            <a:endParaRPr lang="en-US" sz="2000" dirty="0"/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i-IN" sz="2000" dirty="0"/>
              <a:t>यह सुनिश्चित करने के लिए कि सरकार का कोई अंग अपनी 'संवैधानिक सीमाओं' को पार नहीं करता है।</a:t>
            </a:r>
            <a:endParaRPr lang="en-US" sz="2000" dirty="0"/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i-IN" sz="2000" dirty="0"/>
              <a:t>लोगों के अधिकारों को पहचानने के लिए।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915256" y="914400"/>
            <a:ext cx="6881115" cy="68480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800" dirty="0"/>
              <a:t>कोई देश संविधान क्यों बनाता है?</a:t>
            </a:r>
            <a:endParaRPr lang="en-IN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418</TotalTime>
  <Words>800</Words>
  <Application>Microsoft Office PowerPoint</Application>
  <PresentationFormat>On-screen Show (4:3)</PresentationFormat>
  <Paragraphs>107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Brush Script MT</vt:lpstr>
      <vt:lpstr>Calibri</vt:lpstr>
      <vt:lpstr>Constantia</vt:lpstr>
      <vt:lpstr>Courier New</vt:lpstr>
      <vt:lpstr>Nirmala UI</vt:lpstr>
      <vt:lpstr>Times New Roman</vt:lpstr>
      <vt:lpstr>Wingdings 2</vt:lpstr>
      <vt:lpstr>Flow</vt:lpstr>
      <vt:lpstr>भारतीय संविधान पर ऑनलाइन पाठ्यक्रम  विधि कार्य विभाग, विधि और न्याय मंत्रालय, भारत सरकार, नई दिल्ली  द्वारा प्रायोजित  नालसार विधि विश्वविद्यालय, हैदराबाद  द्वारा संचालित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on Indian Constitution Sponsored by  Department  of Legal Affairs, Ministry of Law &amp; Justice, Government of India, New Delhi Conducted By NALSAR University of Law, Hyderabad Instructor</dc:title>
  <dc:creator>Faizan mustafa</dc:creator>
  <cp:lastModifiedBy>Hitika Dutta</cp:lastModifiedBy>
  <cp:revision>91</cp:revision>
  <cp:lastPrinted>2021-12-21T11:37:00Z</cp:lastPrinted>
  <dcterms:created xsi:type="dcterms:W3CDTF">2006-08-16T00:00:00Z</dcterms:created>
  <dcterms:modified xsi:type="dcterms:W3CDTF">2024-11-06T12:05:57Z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BCFA4B4B01E34BBFB8CE67BF3A32594C_12</vt:lpwstr>
  </property>
  <property fmtid="{D5CDD505-2E9C-101B-9397-08002B2CF9AE}" pid="3" name="KSOProductBuildVer">
    <vt:lpwstr>1033-12.2.0.17545</vt:lpwstr>
  </property>
</Properties>
</file>