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0" r:id="rId15"/>
    <p:sldId id="272" r:id="rId16"/>
    <p:sldId id="271" r:id="rId17"/>
    <p:sldId id="273" r:id="rId18"/>
    <p:sldId id="274" r:id="rId19"/>
    <p:sldId id="275" r:id="rId20"/>
    <p:sldId id="276" r:id="rId21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4" userDrawn="1">
          <p15:clr>
            <a:srgbClr val="A4A3A4"/>
          </p15:clr>
        </p15:guide>
        <p15:guide id="2" pos="293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2" d="100"/>
          <a:sy n="62" d="100"/>
        </p:scale>
        <p:origin x="1400" y="-172"/>
      </p:cViewPr>
      <p:guideLst>
        <p:guide orient="horz" pos="2134"/>
        <p:guide pos="293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26533-AECB-41A3-B2B2-85EE47A1D5E8}" type="datetimeFigureOut">
              <a:rPr lang="en-IN" smtClean="0"/>
              <a:t>06-11-2024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37F7A-62CA-4361-BA24-D324DB16AF7C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26533-AECB-41A3-B2B2-85EE47A1D5E8}" type="datetimeFigureOut">
              <a:rPr lang="en-IN" smtClean="0"/>
              <a:t>06-11-2024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37F7A-62CA-4361-BA24-D324DB16AF7C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26533-AECB-41A3-B2B2-85EE47A1D5E8}" type="datetimeFigureOut">
              <a:rPr lang="en-IN" smtClean="0"/>
              <a:t>06-11-2024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37F7A-62CA-4361-BA24-D324DB16AF7C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26533-AECB-41A3-B2B2-85EE47A1D5E8}" type="datetimeFigureOut">
              <a:rPr lang="en-IN" smtClean="0"/>
              <a:t>06-11-2024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37F7A-62CA-4361-BA24-D324DB16AF7C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26533-AECB-41A3-B2B2-85EE47A1D5E8}" type="datetimeFigureOut">
              <a:rPr lang="en-IN" smtClean="0"/>
              <a:t>06-11-2024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37F7A-62CA-4361-BA24-D324DB16AF7C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26533-AECB-41A3-B2B2-85EE47A1D5E8}" type="datetimeFigureOut">
              <a:rPr lang="en-IN" smtClean="0"/>
              <a:t>06-11-2024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37F7A-62CA-4361-BA24-D324DB16AF7C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26533-AECB-41A3-B2B2-85EE47A1D5E8}" type="datetimeFigureOut">
              <a:rPr lang="en-IN" smtClean="0"/>
              <a:t>06-11-2024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37F7A-62CA-4361-BA24-D324DB16AF7C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26533-AECB-41A3-B2B2-85EE47A1D5E8}" type="datetimeFigureOut">
              <a:rPr lang="en-IN" smtClean="0"/>
              <a:t>06-11-2024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37F7A-62CA-4361-BA24-D324DB16AF7C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26533-AECB-41A3-B2B2-85EE47A1D5E8}" type="datetimeFigureOut">
              <a:rPr lang="en-IN" smtClean="0"/>
              <a:t>06-11-2024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37F7A-62CA-4361-BA24-D324DB16AF7C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26533-AECB-41A3-B2B2-85EE47A1D5E8}" type="datetimeFigureOut">
              <a:rPr lang="en-IN" smtClean="0"/>
              <a:t>06-11-2024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37F7A-62CA-4361-BA24-D324DB16AF7C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26533-AECB-41A3-B2B2-85EE47A1D5E8}" type="datetimeFigureOut">
              <a:rPr lang="en-IN" smtClean="0"/>
              <a:t>06-11-2024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37F7A-62CA-4361-BA24-D324DB16AF7C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E26533-AECB-41A3-B2B2-85EE47A1D5E8}" type="datetimeFigureOut">
              <a:rPr lang="en-IN" smtClean="0"/>
              <a:t>06-11-2024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137F7A-62CA-4361-BA24-D324DB16AF7C}" type="slidenum">
              <a:rPr lang="en-IN" smtClean="0"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1628775"/>
            <a:ext cx="7772400" cy="1470025"/>
          </a:xfrm>
        </p:spPr>
        <p:txBody>
          <a:bodyPr/>
          <a:lstStyle/>
          <a:p>
            <a:r>
              <a:rPr lang="hi-IN" dirty="0"/>
              <a:t>भारतीय संविधान पर ऑनलाइन पाठ्यक्रम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95095" y="3500755"/>
            <a:ext cx="6400800" cy="1752600"/>
          </a:xfrm>
        </p:spPr>
        <p:txBody>
          <a:bodyPr>
            <a:normAutofit lnSpcReduction="10000"/>
          </a:bodyPr>
          <a:lstStyle/>
          <a:p>
            <a:r>
              <a:rPr lang="hi-IN" sz="4000" dirty="0">
                <a:solidFill>
                  <a:schemeClr val="tx1"/>
                </a:solidFill>
              </a:rPr>
              <a:t>संविधान निर्माताओं द्वारा की गई संविधान सभा बहसें और चुने गए विकल्प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hi-IN" sz="2800" dirty="0">
                <a:cs typeface="+mj-cs"/>
              </a:rPr>
              <a:t>1939 में कांग्रेस के मंत्रियों ने इस्तीफा दे दिया; फेडरेशन अनिश्चितकाल के लिए स्थगित।</a:t>
            </a:r>
            <a:endParaRPr lang="en-US" sz="2800" dirty="0">
              <a:cs typeface="+mj-cs"/>
            </a:endParaRPr>
          </a:p>
          <a:p>
            <a:pPr algn="just"/>
            <a:r>
              <a:rPr lang="hi-IN" sz="2800" dirty="0">
                <a:cs typeface="+mj-cs"/>
              </a:rPr>
              <a:t>1942-क्रिप्स कमिशन: द्वितीय विश्व युद्ध के बाद-राष्ट्रमंडल में स्वतंत्र डोमिनियन और संविधान बनाने के लिए निर्वाचित निकाय।</a:t>
            </a:r>
            <a:endParaRPr lang="en-US" sz="2800" dirty="0">
              <a:cs typeface="+mj-cs"/>
            </a:endParaRPr>
          </a:p>
          <a:p>
            <a:pPr algn="just"/>
            <a:r>
              <a:rPr lang="hi-IN" sz="2800" dirty="0">
                <a:cs typeface="+mj-cs"/>
              </a:rPr>
              <a:t>प्रांतीय विधानमंडलों द्वारा गठित निर्वाचक मंडल द्वारा चुने जाने वाले संविधान निकाय के सदस्य।</a:t>
            </a:r>
            <a:endParaRPr lang="en-US" sz="2800" dirty="0">
              <a:cs typeface="+mj-cs"/>
            </a:endParaRPr>
          </a:p>
          <a:p>
            <a:pPr algn="just"/>
            <a:r>
              <a:rPr lang="hi-IN" sz="2800" dirty="0">
                <a:cs typeface="+mj-cs"/>
              </a:rPr>
              <a:t>रियासतें अपने प्रतिनिधि भेजती थीं।</a:t>
            </a:r>
            <a:endParaRPr lang="en-IN" sz="2800" dirty="0">
              <a:cs typeface="+mj-cs"/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673735" y="188595"/>
            <a:ext cx="7952105" cy="87566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accent1">
                <a:shade val="50000"/>
              </a:schemeClr>
            </a:solidFill>
            <a:prstDash val="soli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hi-IN" sz="3400" dirty="0">
                <a:sym typeface="+mn-ea"/>
              </a:rPr>
              <a:t>1935 के बाद भारतीय संविधान का विकास</a:t>
            </a:r>
            <a:endParaRPr lang="hi-IN" sz="3400" b="1" dirty="0">
              <a:solidFill>
                <a:prstClr val="black"/>
              </a:solidFill>
              <a:sym typeface="+mn-ea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hi-IN" dirty="0"/>
              <a:t>1946-कैबिनेट मिशन योजना: विश्व युद्ध-II का अंत और लेबर पार्टी का सत्ता में आना।</a:t>
            </a:r>
            <a:endParaRPr lang="en-US" dirty="0"/>
          </a:p>
          <a:p>
            <a:pPr algn="just"/>
            <a:r>
              <a:rPr lang="hi-IN" dirty="0"/>
              <a:t>मई 15,1946 प्रस्ताव: फेडरेशन- सेंटर के पास रक्षा, विदेशी मामले और संचार।</a:t>
            </a:r>
            <a:endParaRPr lang="en-US" dirty="0"/>
          </a:p>
          <a:p>
            <a:pPr algn="just"/>
            <a:r>
              <a:rPr lang="hi-IN" dirty="0"/>
              <a:t>शेष विषय प्रांतों और रियासतों के साथ।</a:t>
            </a:r>
            <a:endParaRPr lang="en-US" dirty="0"/>
          </a:p>
          <a:p>
            <a:pPr algn="just"/>
            <a:r>
              <a:rPr lang="hi-IN" dirty="0"/>
              <a:t>संविधान सभा का तत्काल गठन: दस लाख पर एक सीट और फिर प्रमुख समुदायों के बीच सीटों का बंटवारा।</a:t>
            </a:r>
            <a:endParaRPr lang="en-IN" dirty="0"/>
          </a:p>
        </p:txBody>
      </p:sp>
      <p:sp>
        <p:nvSpPr>
          <p:cNvPr id="9" name="TextBox 4"/>
          <p:cNvSpPr txBox="1"/>
          <p:nvPr/>
        </p:nvSpPr>
        <p:spPr>
          <a:xfrm>
            <a:off x="673735" y="188595"/>
            <a:ext cx="7952105" cy="87566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accent1">
                <a:shade val="50000"/>
              </a:schemeClr>
            </a:solidFill>
            <a:prstDash val="soli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hi-IN" sz="3400" dirty="0">
                <a:sym typeface="+mn-ea"/>
              </a:rPr>
              <a:t>1942 के बाद संविधान का विकास</a:t>
            </a:r>
            <a:endParaRPr lang="hi-IN" sz="3400" b="1" dirty="0">
              <a:solidFill>
                <a:prstClr val="black"/>
              </a:solidFill>
              <a:sym typeface="+mn-ea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hi-IN" dirty="0"/>
              <a:t>जुलाई 1946 में चुनाव</a:t>
            </a:r>
            <a:r>
              <a:rPr lang="hi-IN" sz="3200" dirty="0"/>
              <a:t>।</a:t>
            </a:r>
            <a:endParaRPr lang="en-US" dirty="0"/>
          </a:p>
          <a:p>
            <a:pPr algn="just"/>
            <a:r>
              <a:rPr lang="hi-IN" dirty="0"/>
              <a:t>2 सितंबर 1946 को पंडित जवाहर लाल नेहरू  के नेतृत्व में 14 मंत्रियों के साथ राष्ट्रीय सरकार का गठन किया गया। 6 कांग्रेस मंत्री, 5 मुस्लिम लीग और 3 अल्पसंख्यक।</a:t>
            </a:r>
            <a:endParaRPr lang="en-US" dirty="0"/>
          </a:p>
          <a:p>
            <a:pPr algn="just"/>
            <a:r>
              <a:rPr lang="hi-IN" dirty="0"/>
              <a:t>मुस्लिम लीग अक्टूबर 1946 में शामिल हुई।</a:t>
            </a:r>
            <a:endParaRPr lang="en-US" dirty="0"/>
          </a:p>
          <a:p>
            <a:pPr algn="just"/>
            <a:r>
              <a:rPr lang="hi-IN" dirty="0"/>
              <a:t>संविधान सभा की पहली बैठक: 9 दिसंबर, 1946 को सच्चिदानंद सिन्हा के साथ अंतरिम अध्यक्ष के रूप में।</a:t>
            </a:r>
            <a:endParaRPr lang="en-IN" dirty="0"/>
          </a:p>
        </p:txBody>
      </p:sp>
      <p:sp>
        <p:nvSpPr>
          <p:cNvPr id="9" name="TextBox 4"/>
          <p:cNvSpPr txBox="1"/>
          <p:nvPr/>
        </p:nvSpPr>
        <p:spPr>
          <a:xfrm>
            <a:off x="673735" y="188595"/>
            <a:ext cx="7952105" cy="87566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accent1">
                <a:shade val="50000"/>
              </a:schemeClr>
            </a:solidFill>
            <a:prstDash val="soli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hi-IN" sz="3400" dirty="0">
                <a:sym typeface="+mn-ea"/>
              </a:rPr>
              <a:t>संविधान सभा का गठन</a:t>
            </a:r>
            <a:endParaRPr lang="hi-IN" sz="3400" b="1" dirty="0">
              <a:solidFill>
                <a:prstClr val="black"/>
              </a:solidFill>
              <a:sym typeface="+mn-ea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525963"/>
          </a:xfrm>
        </p:spPr>
        <p:txBody>
          <a:bodyPr>
            <a:noAutofit/>
          </a:bodyPr>
          <a:lstStyle/>
          <a:p>
            <a:pPr algn="just"/>
            <a:r>
              <a:rPr lang="hi-IN" sz="2600" dirty="0">
                <a:cs typeface="+mj-cs"/>
              </a:rPr>
              <a:t>11 दिसंबर 1946: डॉ. राजेंद्र प्रसाद संविधान सभा के अध्यक्ष चुने गए।</a:t>
            </a:r>
            <a:endParaRPr lang="en-US" sz="2600" dirty="0">
              <a:cs typeface="+mj-cs"/>
            </a:endParaRPr>
          </a:p>
          <a:p>
            <a:r>
              <a:rPr lang="hi-IN" sz="2600" dirty="0">
                <a:cs typeface="+mj-cs"/>
              </a:rPr>
              <a:t>सलाहकार: सर बी.एन.राव; सर आइवर जेनिंग्स का नाम सुझाया गया था।</a:t>
            </a:r>
            <a:endParaRPr lang="en-US" sz="2600" dirty="0">
              <a:cs typeface="+mj-cs"/>
            </a:endParaRPr>
          </a:p>
          <a:p>
            <a:r>
              <a:rPr lang="hi-IN" sz="2600" dirty="0">
                <a:cs typeface="+mj-cs"/>
              </a:rPr>
              <a:t>गठन:389 सदस्य (292 गवर्नर के प्रांतों से और 4 मुख्य आयुक्त के प्रांतों से</a:t>
            </a:r>
            <a:r>
              <a:rPr lang="en-IN" altLang="hi-IN" sz="2600" dirty="0">
                <a:cs typeface="+mj-cs"/>
              </a:rPr>
              <a:t>)</a:t>
            </a:r>
            <a:r>
              <a:rPr lang="hi-IN" sz="2600" dirty="0">
                <a:cs typeface="+mj-cs"/>
              </a:rPr>
              <a:t>।</a:t>
            </a:r>
            <a:endParaRPr lang="en-US" sz="2600" dirty="0">
              <a:cs typeface="+mj-cs"/>
            </a:endParaRPr>
          </a:p>
          <a:p>
            <a:r>
              <a:rPr lang="hi-IN" sz="2600" dirty="0">
                <a:cs typeface="+mj-cs"/>
              </a:rPr>
              <a:t>93 रियासतों द्वारा मनोनीत।</a:t>
            </a:r>
            <a:endParaRPr lang="en-US" sz="2600" dirty="0">
              <a:cs typeface="+mj-cs"/>
            </a:endParaRPr>
          </a:p>
          <a:p>
            <a:r>
              <a:rPr lang="hi-IN" sz="2600" dirty="0">
                <a:cs typeface="+mj-cs"/>
              </a:rPr>
              <a:t>कांग्रेस ने 210 सामान्य सीटों में से 199 पर जीत हासिल की।</a:t>
            </a:r>
            <a:endParaRPr lang="en-US" sz="2600" dirty="0">
              <a:cs typeface="+mj-cs"/>
            </a:endParaRPr>
          </a:p>
          <a:p>
            <a:r>
              <a:rPr lang="hi-IN" sz="2600" dirty="0">
                <a:cs typeface="+mj-cs"/>
              </a:rPr>
              <a:t>मुस्लिम लीग ने 78 मुस्लिम सीटों में से 73 सीटें जीतीं।</a:t>
            </a:r>
            <a:endParaRPr lang="en-US" sz="2600" dirty="0">
              <a:cs typeface="+mj-cs"/>
            </a:endParaRPr>
          </a:p>
          <a:p>
            <a:r>
              <a:rPr lang="hi-IN" sz="2600" dirty="0">
                <a:cs typeface="+mj-cs"/>
              </a:rPr>
              <a:t>296 सदस्यों में से 207 ने 9 दिसंबर 1946 को कार्यवाही में भाग लिया।</a:t>
            </a:r>
            <a:endParaRPr lang="en-IN" sz="2600" dirty="0">
              <a:cs typeface="+mj-cs"/>
            </a:endParaRPr>
          </a:p>
        </p:txBody>
      </p:sp>
      <p:sp>
        <p:nvSpPr>
          <p:cNvPr id="9" name="TextBox 4"/>
          <p:cNvSpPr txBox="1"/>
          <p:nvPr/>
        </p:nvSpPr>
        <p:spPr>
          <a:xfrm>
            <a:off x="673735" y="188595"/>
            <a:ext cx="7952105" cy="87566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accent1">
                <a:shade val="50000"/>
              </a:schemeClr>
            </a:solidFill>
            <a:prstDash val="soli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hi-IN" sz="3400" dirty="0">
                <a:sym typeface="+mn-ea"/>
              </a:rPr>
              <a:t>संविधान सभा गठन कार्य</a:t>
            </a:r>
            <a:endParaRPr lang="hi-IN" sz="3400" b="1" dirty="0">
              <a:solidFill>
                <a:prstClr val="black"/>
              </a:solidFill>
              <a:sym typeface="+mn-ea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hi-IN" dirty="0"/>
              <a:t>कई समितियाँ थीं: डॉ. बी.आर.अंबेडकर की अध्यक्षता में मसौदा समिति</a:t>
            </a:r>
            <a:r>
              <a:rPr lang="hi-IN" sz="3200" dirty="0"/>
              <a:t>।</a:t>
            </a:r>
            <a:endParaRPr lang="en-US" dirty="0"/>
          </a:p>
          <a:p>
            <a:pPr algn="just"/>
            <a:r>
              <a:rPr lang="hi-IN" dirty="0"/>
              <a:t>संघ शक्ति समिति और संघ संविधान समिति- पंडित जवाहर लाल नेहरू</a:t>
            </a:r>
            <a:r>
              <a:rPr lang="hi-IN" sz="3200" dirty="0"/>
              <a:t>।</a:t>
            </a:r>
            <a:endParaRPr lang="en-US" dirty="0"/>
          </a:p>
          <a:p>
            <a:pPr algn="just"/>
            <a:r>
              <a:rPr lang="hi-IN" dirty="0"/>
              <a:t>प्रांतीय संविधान समिति-सरदार पटेल</a:t>
            </a:r>
            <a:r>
              <a:rPr lang="hi-IN" sz="3200" dirty="0"/>
              <a:t>।</a:t>
            </a:r>
            <a:endParaRPr lang="en-US" dirty="0"/>
          </a:p>
          <a:p>
            <a:pPr algn="just"/>
            <a:r>
              <a:rPr lang="hi-IN" dirty="0"/>
              <a:t>मौलिक अधिकारों और अल्पसंख्यक अधिकारों पर सलाहकार समिति- सरदार पटेल</a:t>
            </a:r>
            <a:r>
              <a:rPr lang="hi-IN" sz="3200" dirty="0"/>
              <a:t>।</a:t>
            </a:r>
            <a:endParaRPr lang="en-IN" dirty="0"/>
          </a:p>
        </p:txBody>
      </p:sp>
      <p:sp>
        <p:nvSpPr>
          <p:cNvPr id="9" name="TextBox 4"/>
          <p:cNvSpPr txBox="1"/>
          <p:nvPr/>
        </p:nvSpPr>
        <p:spPr>
          <a:xfrm>
            <a:off x="683895" y="188595"/>
            <a:ext cx="7952105" cy="87566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accent1">
                <a:shade val="50000"/>
              </a:schemeClr>
            </a:solidFill>
            <a:prstDash val="soli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hi-IN" sz="3400" dirty="0">
                <a:sym typeface="+mn-ea"/>
              </a:rPr>
              <a:t>संविधान सभा का कार्य</a:t>
            </a:r>
            <a:endParaRPr lang="hi-IN" sz="3400" b="1" dirty="0">
              <a:solidFill>
                <a:prstClr val="black"/>
              </a:solidFill>
              <a:sym typeface="+mn-ea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i-IN" dirty="0"/>
              <a:t>संविधान सभा का कार्य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hi-IN" dirty="0"/>
              <a:t>13 दिसम्बर,1946: 22 जनवरी, 1947 को उद्देश्य प्रस्ताव पेश किया गया और पारित किया गया। (प्रस्तावना)</a:t>
            </a:r>
            <a:endParaRPr lang="en-US" dirty="0"/>
          </a:p>
          <a:p>
            <a:pPr algn="just"/>
            <a:r>
              <a:rPr lang="hi-IN" dirty="0"/>
              <a:t>22 जुलाई 1947- राष्ट्रीय ध्वज को अपनाया गया।</a:t>
            </a:r>
            <a:endParaRPr lang="en-US" dirty="0"/>
          </a:p>
          <a:p>
            <a:pPr algn="just"/>
            <a:r>
              <a:rPr lang="hi-IN" dirty="0"/>
              <a:t>हमारे इतिहास का सबसे बड़ा दिन: 15 अगस्त, 1947 - देश का विभाजन और सांप्रदायिक दंगे।</a:t>
            </a:r>
            <a:endParaRPr lang="en-US" dirty="0"/>
          </a:p>
          <a:p>
            <a:pPr algn="just"/>
            <a:r>
              <a:rPr lang="hi-IN" dirty="0"/>
              <a:t>संविधान अंगीकार किया गया: 26 नवंबर, 1949</a:t>
            </a:r>
            <a:r>
              <a:rPr lang="hi-IN" sz="3200" dirty="0"/>
              <a:t>।</a:t>
            </a:r>
            <a:endParaRPr lang="en-US" dirty="0"/>
          </a:p>
          <a:p>
            <a:pPr algn="just"/>
            <a:r>
              <a:rPr lang="hi-IN" dirty="0"/>
              <a:t>संविधान का मसौदा तैयार करने में दिन: 2 साल, 11 महीने, 18 दिन।</a:t>
            </a:r>
            <a:endParaRPr lang="en-IN" dirty="0"/>
          </a:p>
        </p:txBody>
      </p:sp>
      <p:sp>
        <p:nvSpPr>
          <p:cNvPr id="9" name="TextBox 4"/>
          <p:cNvSpPr txBox="1"/>
          <p:nvPr/>
        </p:nvSpPr>
        <p:spPr>
          <a:xfrm>
            <a:off x="683895" y="188595"/>
            <a:ext cx="7952105" cy="87566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accent1">
                <a:shade val="50000"/>
              </a:schemeClr>
            </a:solidFill>
            <a:prstDash val="soli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hi-IN" sz="3400" dirty="0">
                <a:sym typeface="+mn-ea"/>
              </a:rPr>
              <a:t>संविधान सभा का कार्य</a:t>
            </a:r>
            <a:endParaRPr lang="hi-IN" sz="3400" b="1" dirty="0">
              <a:solidFill>
                <a:prstClr val="black"/>
              </a:solidFill>
              <a:sym typeface="+mn-ea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i-IN" dirty="0"/>
              <a:t>संविधान सभा का कार्य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hi-IN" dirty="0"/>
              <a:t>तीन चरण</a:t>
            </a:r>
            <a:endParaRPr lang="en-US" dirty="0"/>
          </a:p>
          <a:p>
            <a:pPr algn="just"/>
            <a:r>
              <a:rPr lang="hi-IN" dirty="0"/>
              <a:t>11 दिसम्बर,1946 से 14 अगस्त, 1947: केवल संविधान का मसौदा तैयार करना।</a:t>
            </a:r>
            <a:endParaRPr lang="en-US" dirty="0"/>
          </a:p>
          <a:p>
            <a:pPr algn="just"/>
            <a:r>
              <a:rPr lang="hi-IN" dirty="0"/>
              <a:t>15 अगस्त,1947 से 26 नवंबर, 1949: संविधान का मसौदा तैयार करना और स्वतंत्र भारत की अंतरिम संसद।</a:t>
            </a:r>
            <a:endParaRPr lang="en-US" dirty="0"/>
          </a:p>
          <a:p>
            <a:pPr algn="just"/>
            <a:r>
              <a:rPr lang="hi-IN" dirty="0"/>
              <a:t>27 नवंबर,1949 से 1952: स्वतंत्र भारत की अंतरिम संसद।</a:t>
            </a:r>
            <a:endParaRPr lang="en-IN" dirty="0"/>
          </a:p>
        </p:txBody>
      </p:sp>
      <p:sp>
        <p:nvSpPr>
          <p:cNvPr id="9" name="TextBox 4"/>
          <p:cNvSpPr txBox="1"/>
          <p:nvPr/>
        </p:nvSpPr>
        <p:spPr>
          <a:xfrm>
            <a:off x="683895" y="188595"/>
            <a:ext cx="7952105" cy="87566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accent1">
                <a:shade val="50000"/>
              </a:schemeClr>
            </a:solidFill>
            <a:prstDash val="soli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hi-IN" sz="3400" dirty="0">
                <a:sym typeface="+mn-ea"/>
              </a:rPr>
              <a:t>संविधान सभा का कार्य</a:t>
            </a:r>
            <a:endParaRPr lang="hi-IN" sz="3400" b="1" dirty="0">
              <a:solidFill>
                <a:prstClr val="black"/>
              </a:solidFill>
              <a:sym typeface="+mn-ea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hi-IN" dirty="0"/>
              <a:t>प्रथम विश्व युद्ध के बाद स्थापित 17 लोकतंत्रों में से केवल कुछ ही लोकतांत्रिक राज्यों के रूप में जारी रहे।</a:t>
            </a:r>
            <a:endParaRPr lang="en-US" dirty="0"/>
          </a:p>
          <a:p>
            <a:pPr algn="just"/>
            <a:r>
              <a:rPr lang="hi-IN" dirty="0"/>
              <a:t>इटली, पुर्तगाल, पोलैंड, जापान और जर्मनी सत्तावाद में लौट आए थे।</a:t>
            </a:r>
            <a:endParaRPr lang="en-US" dirty="0"/>
          </a:p>
          <a:p>
            <a:pPr algn="just"/>
            <a:r>
              <a:rPr lang="hi-IN" dirty="0"/>
              <a:t>संसदीय लोकतंत्र- निरंतरता</a:t>
            </a:r>
            <a:r>
              <a:rPr lang="hi-IN" sz="3200" dirty="0"/>
              <a:t>।</a:t>
            </a:r>
            <a:endParaRPr lang="en-US" dirty="0"/>
          </a:p>
          <a:p>
            <a:pPr algn="just"/>
            <a:r>
              <a:rPr lang="hi-IN" dirty="0"/>
              <a:t>निरक्षरता के बावजूद सार्वभौमिक वयस्क मताधिकार एक बड़ा और साहसिक विकल्प था।</a:t>
            </a:r>
            <a:endParaRPr lang="en-US" dirty="0"/>
          </a:p>
          <a:p>
            <a:pPr algn="just"/>
            <a:r>
              <a:rPr lang="hi-IN" dirty="0"/>
              <a:t>डॉ. अम्बेडकर- मताधिकार विशेषाधिकार नहीं अधिकार है</a:t>
            </a:r>
            <a:r>
              <a:rPr lang="hi-IN" sz="3200" dirty="0"/>
              <a:t>।</a:t>
            </a:r>
            <a:endParaRPr lang="en-IN" dirty="0">
              <a:solidFill>
                <a:srgbClr val="FF0000"/>
              </a:solidFill>
            </a:endParaRPr>
          </a:p>
        </p:txBody>
      </p:sp>
      <p:sp>
        <p:nvSpPr>
          <p:cNvPr id="9" name="TextBox 4"/>
          <p:cNvSpPr txBox="1"/>
          <p:nvPr/>
        </p:nvSpPr>
        <p:spPr>
          <a:xfrm>
            <a:off x="683895" y="188595"/>
            <a:ext cx="7952105" cy="87566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accent1">
                <a:shade val="50000"/>
              </a:schemeClr>
            </a:solidFill>
            <a:prstDash val="soli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hi-IN" sz="3400" dirty="0">
                <a:sym typeface="+mn-ea"/>
              </a:rPr>
              <a:t>संविधान सभा के विकल्प</a:t>
            </a:r>
            <a:endParaRPr lang="hi-IN" sz="3400" b="1" dirty="0">
              <a:solidFill>
                <a:prstClr val="black"/>
              </a:solidFill>
              <a:sym typeface="+mn-ea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i-IN" dirty="0"/>
              <a:t>संविधान सभा के विकल्प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algn="just"/>
            <a:r>
              <a:rPr lang="hi-IN" sz="9600" dirty="0"/>
              <a:t>सरकार का राष्ट्रपति रूप नहीं: एक व्यक्ति में शक्ति की एकाग्रता से बचने के लिए अमेरिकी नहीं ब्रिटिश प्रणाली।</a:t>
            </a:r>
            <a:endParaRPr lang="en-US" sz="9600" dirty="0"/>
          </a:p>
          <a:p>
            <a:pPr algn="just"/>
            <a:r>
              <a:rPr lang="hi-IN" sz="9600" dirty="0"/>
              <a:t>जन्म से एकल नागरिकता।</a:t>
            </a:r>
            <a:endParaRPr lang="en-US" sz="9600" dirty="0"/>
          </a:p>
          <a:p>
            <a:pPr algn="just"/>
            <a:r>
              <a:rPr lang="hi-IN" sz="9600" dirty="0"/>
              <a:t>एकात्मकता के विरुद्ध संघवाद; शक्तियों का वितरण।</a:t>
            </a:r>
            <a:endParaRPr lang="en-US" sz="9600" dirty="0"/>
          </a:p>
          <a:p>
            <a:pPr algn="just"/>
            <a:r>
              <a:rPr lang="hi-IN" sz="9600" dirty="0"/>
              <a:t>संयुक्त राज्य अमेरिका से मौलिक अधिकार: प्रतिबंधों का उल्लेख नहीं।</a:t>
            </a:r>
            <a:endParaRPr lang="en-US" sz="9600" dirty="0"/>
          </a:p>
          <a:p>
            <a:pPr algn="just"/>
            <a:r>
              <a:rPr lang="hi-IN" sz="9600" dirty="0"/>
              <a:t>विधि द्वारा स्थापित प्रक्रिया, विधि की अदेय प्रक्रिया नहीं।</a:t>
            </a:r>
            <a:endParaRPr lang="en-US" sz="9600" dirty="0"/>
          </a:p>
          <a:p>
            <a:pPr algn="just"/>
            <a:r>
              <a:rPr lang="hi-IN" sz="9600" dirty="0"/>
              <a:t>निर्देशक सिद्धांत: आयरलैंड।</a:t>
            </a:r>
            <a:endParaRPr lang="en-US" sz="9600" dirty="0"/>
          </a:p>
          <a:p>
            <a:pPr algn="just"/>
            <a:r>
              <a:rPr lang="hi-IN" sz="9600" dirty="0"/>
              <a:t>अंग्रेजी (1,17,369 शब्द) और हिंदी में लिखित - प्रत्येक सदस्य ने दो प्रतियों पर हस्ताक्षर किए।</a:t>
            </a:r>
            <a:endParaRPr lang="en-US" sz="9600" dirty="0"/>
          </a:p>
          <a:p>
            <a:pPr algn="just"/>
            <a:r>
              <a:rPr lang="hi-IN" sz="9600" dirty="0"/>
              <a:t>सबसे लंबा संविधान: 395 अनुच्छेदों के साथ 22 भाग, </a:t>
            </a:r>
            <a:r>
              <a:rPr lang="en-US" sz="9600" dirty="0"/>
              <a:t>VIII </a:t>
            </a:r>
            <a:r>
              <a:rPr lang="hi-IN" sz="9600" dirty="0"/>
              <a:t>अनुसूचियां- मूल प्रेम नारायण रायजादा द्वारा हाथ से लिखा गया था टाइप नहीं किया गया था।</a:t>
            </a:r>
            <a:endParaRPr lang="en-US" sz="9600" dirty="0"/>
          </a:p>
          <a:p>
            <a:pPr algn="just"/>
            <a:r>
              <a:rPr lang="hi-IN" sz="9600" dirty="0"/>
              <a:t>प्रत्येक पृष्ठ को शांतिनिकेतन के कलाकारों जैसे राम मनोहर सिन्हा और नंदलाल बोस द्वारा सजाया गया।</a:t>
            </a:r>
            <a:endParaRPr lang="en-US" sz="9600" dirty="0"/>
          </a:p>
          <a:p>
            <a:endParaRPr lang="en-IN" dirty="0">
              <a:solidFill>
                <a:srgbClr val="FF0000"/>
              </a:solidFill>
            </a:endParaRPr>
          </a:p>
        </p:txBody>
      </p:sp>
      <p:sp>
        <p:nvSpPr>
          <p:cNvPr id="9" name="TextBox 4"/>
          <p:cNvSpPr txBox="1"/>
          <p:nvPr/>
        </p:nvSpPr>
        <p:spPr>
          <a:xfrm>
            <a:off x="683895" y="188595"/>
            <a:ext cx="7952105" cy="87566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accent1">
                <a:shade val="50000"/>
              </a:schemeClr>
            </a:solidFill>
            <a:prstDash val="soli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hi-IN" sz="3400" dirty="0">
                <a:sym typeface="+mn-ea"/>
              </a:rPr>
              <a:t>संविधान सभा के विकल्प</a:t>
            </a:r>
            <a:endParaRPr lang="hi-IN" sz="3400" b="1" dirty="0">
              <a:solidFill>
                <a:prstClr val="black"/>
              </a:solidFill>
              <a:sym typeface="+mn-ea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i-IN" dirty="0"/>
              <a:t>संविधान का विकास</a:t>
            </a:r>
            <a:r>
              <a:rPr lang="hi-IN" sz="3200" dirty="0"/>
              <a:t>।</a:t>
            </a:r>
            <a:endParaRPr lang="en-US" dirty="0"/>
          </a:p>
          <a:p>
            <a:r>
              <a:rPr lang="hi-IN" dirty="0"/>
              <a:t>संविधान सभा का गठन कैसे किया गया और यह कैसे काम करती है।</a:t>
            </a:r>
            <a:endParaRPr lang="en-US" dirty="0"/>
          </a:p>
          <a:p>
            <a:r>
              <a:rPr lang="hi-IN" dirty="0"/>
              <a:t>क्या विकल्प चुने गए और क्यों?</a:t>
            </a:r>
            <a:endParaRPr lang="en-US" dirty="0"/>
          </a:p>
          <a:p>
            <a:r>
              <a:rPr lang="hi-IN" dirty="0"/>
              <a:t>अगला व्याख्यान:</a:t>
            </a:r>
            <a:endParaRPr lang="en-US" dirty="0"/>
          </a:p>
          <a:p>
            <a:pPr marL="0" indent="0">
              <a:buNone/>
            </a:pPr>
            <a:r>
              <a:rPr lang="en-IN"/>
              <a:t> </a:t>
            </a:r>
            <a:r>
              <a:rPr lang="hi-IN" dirty="0"/>
              <a:t>प्रस्तावना क्या है? क्या यह संविधान का अंग </a:t>
            </a:r>
            <a:r>
              <a:rPr lang="en-IN" dirty="0"/>
              <a:t>   </a:t>
            </a:r>
            <a:r>
              <a:rPr lang="hi-IN" dirty="0"/>
              <a:t>है? इसे कैसे संशोधित किया जा </a:t>
            </a:r>
            <a:r>
              <a:rPr lang="en-IN" dirty="0"/>
              <a:t>	</a:t>
            </a:r>
            <a:r>
              <a:rPr lang="hi-IN" dirty="0"/>
              <a:t>सकता है? संविधान की व्याख्या में इसका </a:t>
            </a:r>
            <a:r>
              <a:rPr lang="en-IN" dirty="0"/>
              <a:t>	</a:t>
            </a:r>
            <a:r>
              <a:rPr lang="hi-IN" dirty="0"/>
              <a:t>क्या उपयोग हो सकता है?</a:t>
            </a:r>
            <a:endParaRPr lang="en-IN" dirty="0"/>
          </a:p>
        </p:txBody>
      </p:sp>
      <p:sp>
        <p:nvSpPr>
          <p:cNvPr id="9" name="TextBox 4"/>
          <p:cNvSpPr txBox="1"/>
          <p:nvPr/>
        </p:nvSpPr>
        <p:spPr>
          <a:xfrm>
            <a:off x="683895" y="188595"/>
            <a:ext cx="7952105" cy="87566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accent1">
                <a:shade val="50000"/>
              </a:schemeClr>
            </a:solidFill>
            <a:prstDash val="soli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hi-IN" sz="3400" dirty="0">
                <a:sym typeface="+mn-ea"/>
              </a:rPr>
              <a:t>आज हमने क्या सीखा</a:t>
            </a:r>
            <a:endParaRPr lang="hi-IN" sz="3400" b="1" dirty="0">
              <a:solidFill>
                <a:prstClr val="black"/>
              </a:solidFill>
              <a:sym typeface="+mn-e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260" y="2204864"/>
            <a:ext cx="8229600" cy="4525963"/>
          </a:xfrm>
        </p:spPr>
        <p:txBody>
          <a:bodyPr/>
          <a:lstStyle/>
          <a:p>
            <a:pPr algn="just"/>
            <a:r>
              <a:rPr lang="hi-IN" dirty="0">
                <a:cs typeface="+mj-cs"/>
              </a:rPr>
              <a:t>सदस्यों का प्रत्यक्ष चुनाव।</a:t>
            </a:r>
            <a:endParaRPr lang="en-US" dirty="0">
              <a:cs typeface="+mj-cs"/>
            </a:endParaRPr>
          </a:p>
          <a:p>
            <a:pPr algn="just">
              <a:lnSpc>
                <a:spcPct val="150000"/>
              </a:lnSpc>
            </a:pPr>
            <a:r>
              <a:rPr lang="hi-IN" dirty="0">
                <a:cs typeface="+mj-cs"/>
              </a:rPr>
              <a:t>प्रथम संसद चुनाव और इसके द्वारा तैयार किया गया मसौदा। </a:t>
            </a:r>
            <a:endParaRPr lang="en-US" dirty="0">
              <a:cs typeface="+mj-cs"/>
            </a:endParaRPr>
          </a:p>
          <a:p>
            <a:pPr algn="just"/>
            <a:r>
              <a:rPr lang="hi-IN" dirty="0">
                <a:cs typeface="+mj-cs"/>
              </a:rPr>
              <a:t>विशेषज्ञों द्वारा मसौदा तैयार करना।</a:t>
            </a:r>
            <a:endParaRPr lang="en-IN" dirty="0">
              <a:cs typeface="+mj-cs"/>
            </a:endParaRPr>
          </a:p>
        </p:txBody>
      </p:sp>
      <p:sp>
        <p:nvSpPr>
          <p:cNvPr id="6" name="TextBox 4"/>
          <p:cNvSpPr txBox="1"/>
          <p:nvPr/>
        </p:nvSpPr>
        <p:spPr>
          <a:xfrm>
            <a:off x="683260" y="260648"/>
            <a:ext cx="7870190" cy="1596591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accent1">
                <a:shade val="50000"/>
              </a:schemeClr>
            </a:solidFill>
            <a:prstDash val="soli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hi-IN" sz="3400" dirty="0">
                <a:sym typeface="+mn-ea"/>
              </a:rPr>
              <a:t>संविधान का मसौदा कैसे तैयार किया जाता</a:t>
            </a:r>
            <a:r>
              <a:rPr lang="en-US" sz="3400" dirty="0">
                <a:sym typeface="+mn-ea"/>
              </a:rPr>
              <a:t> </a:t>
            </a:r>
            <a:r>
              <a:rPr lang="hi-IN" sz="3400" dirty="0">
                <a:sym typeface="+mn-ea"/>
              </a:rPr>
              <a:t>है? </a:t>
            </a:r>
            <a:endParaRPr lang="hi-IN" sz="3400" b="1" dirty="0">
              <a:solidFill>
                <a:prstClr val="black"/>
              </a:solidFill>
              <a:sym typeface="+mn-ea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772816"/>
            <a:ext cx="8229600" cy="1143000"/>
          </a:xfrm>
        </p:spPr>
        <p:txBody>
          <a:bodyPr/>
          <a:lstStyle/>
          <a:p>
            <a:r>
              <a:rPr lang="hi-IN" dirty="0"/>
              <a:t>अस्वीकरण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924944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hi-IN" sz="2400" dirty="0"/>
              <a:t>व्याख्यान में वक्ता द्वारा व्यक्त किए गए विचार उनके निजी विचार हैं।</a:t>
            </a:r>
            <a:endParaRPr lang="en-IN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hi-IN" sz="2400" dirty="0">
                <a:latin typeface="Sanskrit Text" panose="02020503050405020304" pitchFamily="18" charset="0"/>
                <a:ea typeface="Nirmala UI Semilight" panose="020B0402040204020203" pitchFamily="34" charset="0"/>
                <a:cs typeface="+mj-cs"/>
              </a:rPr>
              <a:t>1857</a:t>
            </a:r>
            <a:r>
              <a:rPr lang="hi-IN" sz="2400" dirty="0">
                <a:latin typeface="Sanskrit Text" panose="02020503050405020304" pitchFamily="18" charset="0"/>
                <a:ea typeface="Nirmala UI Semilight" panose="020B0402040204020203" pitchFamily="34" charset="0"/>
                <a:cs typeface="+mj-cs"/>
                <a:sym typeface="+mn-ea"/>
              </a:rPr>
              <a:t>:</a:t>
            </a:r>
            <a:r>
              <a:rPr lang="hi-IN" sz="2400" dirty="0">
                <a:latin typeface="Sanskrit Text" panose="02020503050405020304" pitchFamily="18" charset="0"/>
                <a:ea typeface="Nirmala UI Semilight" panose="020B0402040204020203" pitchFamily="34" charset="0"/>
                <a:cs typeface="+mj-cs"/>
              </a:rPr>
              <a:t> प्रथम स्वतंत्रता संग्राम और कंपनी राज।</a:t>
            </a:r>
            <a:endParaRPr lang="en-US" sz="2400" dirty="0">
              <a:latin typeface="Sanskrit Text" panose="02020503050405020304" pitchFamily="18" charset="0"/>
              <a:ea typeface="Nirmala UI Semilight" panose="020B0402040204020203" pitchFamily="34" charset="0"/>
              <a:cs typeface="+mj-cs"/>
            </a:endParaRPr>
          </a:p>
          <a:p>
            <a:pPr algn="just">
              <a:lnSpc>
                <a:spcPct val="150000"/>
              </a:lnSpc>
            </a:pPr>
            <a:r>
              <a:rPr lang="hi-IN" sz="2400" dirty="0">
                <a:latin typeface="Sanskrit Text" panose="02020503050405020304" pitchFamily="18" charset="0"/>
                <a:ea typeface="Nirmala UI Semilight" panose="020B0402040204020203" pitchFamily="34" charset="0"/>
                <a:cs typeface="+mj-cs"/>
              </a:rPr>
              <a:t>1858: ब्रिटिश सरकार द्वारा प्रत्यक्ष शासन के साथ संवैधानिक सुधारों की शुरुआत।</a:t>
            </a:r>
            <a:endParaRPr lang="en-US" sz="2400" dirty="0">
              <a:latin typeface="Sanskrit Text" panose="02020503050405020304" pitchFamily="18" charset="0"/>
              <a:ea typeface="Nirmala UI Semilight" panose="020B0402040204020203" pitchFamily="34" charset="0"/>
              <a:cs typeface="+mj-cs"/>
            </a:endParaRPr>
          </a:p>
          <a:p>
            <a:pPr algn="just">
              <a:lnSpc>
                <a:spcPct val="150000"/>
              </a:lnSpc>
            </a:pPr>
            <a:r>
              <a:rPr lang="hi-IN" sz="2400" dirty="0">
                <a:latin typeface="Sanskrit Text" panose="02020503050405020304" pitchFamily="18" charset="0"/>
                <a:ea typeface="Nirmala UI Semilight" panose="020B0402040204020203" pitchFamily="34" charset="0"/>
                <a:cs typeface="+mj-cs"/>
              </a:rPr>
              <a:t>1861: भारतीय परिषद अधिनियम: किसी भी भारतीय को सदस्य नहीं बनाया गया था।</a:t>
            </a:r>
            <a:endParaRPr lang="en-US" sz="2400" dirty="0">
              <a:latin typeface="Sanskrit Text" panose="02020503050405020304" pitchFamily="18" charset="0"/>
              <a:ea typeface="Nirmala UI Semilight" panose="020B0402040204020203" pitchFamily="34" charset="0"/>
              <a:cs typeface="+mj-cs"/>
            </a:endParaRPr>
          </a:p>
          <a:p>
            <a:pPr algn="just">
              <a:lnSpc>
                <a:spcPct val="150000"/>
              </a:lnSpc>
            </a:pPr>
            <a:r>
              <a:rPr lang="hi-IN" sz="2400" dirty="0">
                <a:latin typeface="Sanskrit Text" panose="02020503050405020304" pitchFamily="18" charset="0"/>
                <a:ea typeface="Nirmala UI Semilight" panose="020B0402040204020203" pitchFamily="34" charset="0"/>
                <a:cs typeface="+mj-cs"/>
              </a:rPr>
              <a:t>1885: भारतीय राष्ट्रीय कांग्रेस की स्थापना।</a:t>
            </a:r>
            <a:endParaRPr lang="en-US" sz="2400" dirty="0">
              <a:latin typeface="Sanskrit Text" panose="02020503050405020304" pitchFamily="18" charset="0"/>
              <a:ea typeface="Nirmala UI Semilight" panose="020B0402040204020203" pitchFamily="34" charset="0"/>
              <a:cs typeface="+mj-cs"/>
            </a:endParaRPr>
          </a:p>
          <a:p>
            <a:pPr algn="just">
              <a:lnSpc>
                <a:spcPct val="150000"/>
              </a:lnSpc>
            </a:pPr>
            <a:r>
              <a:rPr lang="hi-IN" sz="2400" dirty="0">
                <a:latin typeface="Sanskrit Text" panose="02020503050405020304" pitchFamily="18" charset="0"/>
                <a:ea typeface="Nirmala UI Semilight" panose="020B0402040204020203" pitchFamily="34" charset="0"/>
                <a:cs typeface="+mj-cs"/>
              </a:rPr>
              <a:t>1892: परिषद में भारतीयों को शामिल किया गया लेकिन कार्यकारी परिषद में नहीं।</a:t>
            </a:r>
            <a:endParaRPr lang="en-IN" sz="2400" dirty="0">
              <a:latin typeface="Sanskrit Text" panose="02020503050405020304" pitchFamily="18" charset="0"/>
              <a:ea typeface="Nirmala UI Semilight" panose="020B0402040204020203" pitchFamily="34" charset="0"/>
              <a:cs typeface="+mj-cs"/>
            </a:endParaRPr>
          </a:p>
        </p:txBody>
      </p:sp>
      <p:sp>
        <p:nvSpPr>
          <p:cNvPr id="6" name="TextBox 4"/>
          <p:cNvSpPr txBox="1"/>
          <p:nvPr/>
        </p:nvSpPr>
        <p:spPr>
          <a:xfrm>
            <a:off x="762635" y="404495"/>
            <a:ext cx="7870190" cy="922020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accent1">
                <a:shade val="50000"/>
              </a:schemeClr>
            </a:solidFill>
            <a:prstDash val="soli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hi-IN" sz="3600" b="1" dirty="0">
                <a:latin typeface="Sanskrit Text" panose="02020503050405020304" pitchFamily="18" charset="0"/>
                <a:cs typeface="Sanskrit Text" panose="02020503050405020304" pitchFamily="18" charset="0"/>
                <a:sym typeface="+mn-ea"/>
              </a:rPr>
              <a:t>1857 के बाद संविधान का विकास</a:t>
            </a:r>
            <a:endParaRPr lang="hi-IN" sz="3600" b="1" dirty="0">
              <a:solidFill>
                <a:prstClr val="black"/>
              </a:solidFill>
              <a:sym typeface="+mn-e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8177" y="2276872"/>
            <a:ext cx="8229600" cy="4525963"/>
          </a:xfrm>
        </p:spPr>
        <p:txBody>
          <a:bodyPr>
            <a:normAutofit/>
          </a:bodyPr>
          <a:lstStyle/>
          <a:p>
            <a:r>
              <a:rPr lang="hi-IN" dirty="0"/>
              <a:t>1909: भारत सरकार अधिनियम (मिंटो-मॉर्ले सुधार): विधायी परिषद अधिक प्रतिनिधि।</a:t>
            </a:r>
            <a:endParaRPr lang="en-US" dirty="0"/>
          </a:p>
          <a:p>
            <a:r>
              <a:rPr lang="hi-IN" dirty="0"/>
              <a:t>सदस्यता 16 से बढ़कर 60 हो गई।</a:t>
            </a:r>
            <a:endParaRPr lang="en-US" dirty="0"/>
          </a:p>
          <a:p>
            <a:r>
              <a:rPr lang="hi-IN" dirty="0"/>
              <a:t>प्रांतीय परिषदों के अप्रत्यक्ष चुनाव</a:t>
            </a:r>
            <a:r>
              <a:rPr lang="hi-IN" sz="3200" dirty="0"/>
              <a:t>।</a:t>
            </a:r>
            <a:endParaRPr lang="en-US" dirty="0"/>
          </a:p>
          <a:p>
            <a:r>
              <a:rPr lang="hi-IN" dirty="0"/>
              <a:t>व्यापारियों, विश्वविद्यालयों, चाय बागानों, नगर पालिकाओं और मुसलमानों से तीन सदस्य।</a:t>
            </a:r>
            <a:endParaRPr lang="en-IN" dirty="0"/>
          </a:p>
        </p:txBody>
      </p:sp>
      <p:sp>
        <p:nvSpPr>
          <p:cNvPr id="5" name="TextBox 4"/>
          <p:cNvSpPr txBox="1"/>
          <p:nvPr/>
        </p:nvSpPr>
        <p:spPr>
          <a:xfrm>
            <a:off x="762635" y="404495"/>
            <a:ext cx="8020685" cy="1596591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accent1">
                <a:shade val="50000"/>
              </a:schemeClr>
            </a:solidFill>
            <a:prstDash val="soli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hi-IN" sz="3400" dirty="0">
                <a:sym typeface="+mn-ea"/>
              </a:rPr>
              <a:t>20वीं सदी की शुरुआत में संविधान का विकास</a:t>
            </a:r>
            <a:endParaRPr lang="hi-IN" sz="3400" b="1" dirty="0">
              <a:solidFill>
                <a:prstClr val="black"/>
              </a:solidFill>
              <a:sym typeface="+mn-e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2930" y="2060848"/>
            <a:ext cx="8229600" cy="4525963"/>
          </a:xfrm>
        </p:spPr>
        <p:txBody>
          <a:bodyPr>
            <a:normAutofit lnSpcReduction="10000"/>
          </a:bodyPr>
          <a:lstStyle/>
          <a:p>
            <a:pPr algn="just"/>
            <a:r>
              <a:rPr lang="hi-IN" dirty="0"/>
              <a:t>1919: भारत सरकार अधिनियम (मोंटेग्यू-चेम्सफोर्ड) सुधार</a:t>
            </a:r>
            <a:r>
              <a:rPr lang="hi-IN" sz="3200" dirty="0"/>
              <a:t>।</a:t>
            </a:r>
            <a:endParaRPr lang="en-US" dirty="0"/>
          </a:p>
          <a:p>
            <a:pPr algn="just"/>
            <a:r>
              <a:rPr lang="hi-IN" dirty="0"/>
              <a:t>पहला महत्वपूर्ण संवैधानिक दस्तावेज</a:t>
            </a:r>
            <a:r>
              <a:rPr lang="hi-IN" sz="3200" dirty="0"/>
              <a:t>।</a:t>
            </a:r>
            <a:endParaRPr lang="en-US" dirty="0"/>
          </a:p>
          <a:p>
            <a:pPr algn="just"/>
            <a:r>
              <a:rPr lang="hi-IN" dirty="0"/>
              <a:t>प्रांतों को स्वायत्तता: प्रांतीय और केंद्रीय विषय</a:t>
            </a:r>
            <a:r>
              <a:rPr lang="hi-IN" sz="3200" dirty="0"/>
              <a:t>।</a:t>
            </a:r>
            <a:endParaRPr lang="en-US" dirty="0"/>
          </a:p>
          <a:p>
            <a:pPr algn="just"/>
            <a:r>
              <a:rPr lang="hi-IN" dirty="0"/>
              <a:t>काउंसिल में गवर्नर-जनरल: संख्याओं या भारतीयों को शामिल करने का उल्लेख न होना</a:t>
            </a:r>
            <a:r>
              <a:rPr lang="hi-IN" sz="3200" dirty="0"/>
              <a:t>।</a:t>
            </a:r>
            <a:r>
              <a:rPr lang="hi-IN" dirty="0"/>
              <a:t> </a:t>
            </a:r>
            <a:endParaRPr lang="en-US" dirty="0"/>
          </a:p>
          <a:p>
            <a:pPr algn="just"/>
            <a:r>
              <a:rPr lang="hi-IN" dirty="0"/>
              <a:t>बहुमत से सभी निर्णय लेकिन गवर्नर जनरल रद्द कर सकते थे।</a:t>
            </a:r>
            <a:endParaRPr lang="en-IN" dirty="0"/>
          </a:p>
        </p:txBody>
      </p:sp>
      <p:sp>
        <p:nvSpPr>
          <p:cNvPr id="6" name="TextBox 4"/>
          <p:cNvSpPr txBox="1"/>
          <p:nvPr/>
        </p:nvSpPr>
        <p:spPr>
          <a:xfrm>
            <a:off x="683568" y="404495"/>
            <a:ext cx="7949257" cy="1596591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accent1">
                <a:shade val="50000"/>
              </a:schemeClr>
            </a:solidFill>
            <a:prstDash val="soli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hi-IN" sz="3400" dirty="0">
                <a:sym typeface="+mn-ea"/>
              </a:rPr>
              <a:t>20वीं सदी की शुरुआत में संविधान का विकास</a:t>
            </a:r>
            <a:endParaRPr lang="hi-IN" sz="3400" b="1" dirty="0">
              <a:solidFill>
                <a:prstClr val="black"/>
              </a:solidFill>
              <a:sym typeface="+mn-ea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i-IN" sz="3200" dirty="0"/>
              <a:t>20वीं सदी की शुरुआत में संविधान का विकास</a:t>
            </a:r>
            <a:endParaRPr lang="en-IN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2930" y="2276872"/>
            <a:ext cx="8229600" cy="4525963"/>
          </a:xfrm>
        </p:spPr>
        <p:txBody>
          <a:bodyPr>
            <a:normAutofit fontScale="90000" lnSpcReduction="20000"/>
          </a:bodyPr>
          <a:lstStyle/>
          <a:p>
            <a:pPr algn="just"/>
            <a:r>
              <a:rPr lang="hi-IN" dirty="0"/>
              <a:t>भारतीय विधानमंडल: दो सदन- विधान सभा और राज्य परिषद</a:t>
            </a:r>
            <a:r>
              <a:rPr lang="hi-IN" sz="3200" dirty="0"/>
              <a:t>।</a:t>
            </a:r>
            <a:endParaRPr lang="en-US" dirty="0"/>
          </a:p>
          <a:p>
            <a:pPr algn="just"/>
            <a:r>
              <a:rPr lang="hi-IN" dirty="0"/>
              <a:t>राज्य परिषद: 60 में से, आधिकारिक सदस्य 20  से अधिक नहीं होने चाहिए</a:t>
            </a:r>
            <a:r>
              <a:rPr lang="hi-IN" sz="3200" dirty="0"/>
              <a:t>।</a:t>
            </a:r>
            <a:endParaRPr lang="en-US" dirty="0"/>
          </a:p>
          <a:p>
            <a:pPr algn="just"/>
            <a:r>
              <a:rPr lang="hi-IN" dirty="0"/>
              <a:t>विधान सभा: 140 में से 100 निर्वाचित और 40 सदस्य 26 आधिकारिक सदस्यों के साथ मनोनीत किए जाने हैं।</a:t>
            </a:r>
            <a:endParaRPr lang="en-US" dirty="0"/>
          </a:p>
          <a:p>
            <a:pPr algn="just"/>
            <a:r>
              <a:rPr lang="hi-IN" dirty="0"/>
              <a:t>शक्तियाँ: ब्रिटिश संसद द्वारा अधिनियमित कानूनों को संशोधित करने या निरस्त करने की शक्ति सहित पर्याप्त शक्तियां</a:t>
            </a:r>
            <a:r>
              <a:rPr lang="hi-IN" sz="3200" dirty="0"/>
              <a:t>।</a:t>
            </a:r>
            <a:r>
              <a:rPr lang="hi-IN" dirty="0"/>
              <a:t> </a:t>
            </a:r>
            <a:endParaRPr lang="en-US" dirty="0"/>
          </a:p>
          <a:p>
            <a:pPr algn="just"/>
            <a:r>
              <a:rPr lang="hi-IN" dirty="0"/>
              <a:t>कार्यकारी नियंत्रण जारी रहा</a:t>
            </a:r>
            <a:r>
              <a:rPr lang="hi-IN" sz="3200" dirty="0"/>
              <a:t>।</a:t>
            </a:r>
            <a:endParaRPr lang="en-IN" dirty="0"/>
          </a:p>
        </p:txBody>
      </p:sp>
      <p:sp>
        <p:nvSpPr>
          <p:cNvPr id="6" name="TextBox 4"/>
          <p:cNvSpPr txBox="1"/>
          <p:nvPr/>
        </p:nvSpPr>
        <p:spPr>
          <a:xfrm>
            <a:off x="762635" y="404495"/>
            <a:ext cx="7870190" cy="1596591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accent1">
                <a:shade val="50000"/>
              </a:schemeClr>
            </a:solidFill>
            <a:prstDash val="soli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hi-IN" sz="3400" dirty="0">
                <a:sym typeface="+mn-ea"/>
              </a:rPr>
              <a:t>20वीं सदी की शुरुआत में संविधान का</a:t>
            </a:r>
            <a:r>
              <a:rPr lang="en-US" sz="3400" dirty="0">
                <a:sym typeface="+mn-ea"/>
              </a:rPr>
              <a:t> </a:t>
            </a:r>
            <a:r>
              <a:rPr lang="hi-IN" sz="3400" dirty="0">
                <a:sym typeface="+mn-ea"/>
              </a:rPr>
              <a:t>विकास</a:t>
            </a:r>
            <a:endParaRPr lang="hi-IN" sz="3400" b="1" dirty="0">
              <a:solidFill>
                <a:prstClr val="black"/>
              </a:solidFill>
              <a:sym typeface="+mn-ea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i-IN" sz="3200" dirty="0"/>
              <a:t>20वीं सदी की शुरुआत में संविधान का विकास</a:t>
            </a:r>
            <a:endParaRPr lang="en-IN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2930" y="2131664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hi-IN" dirty="0"/>
              <a:t>प्रांतों में द्वैध शासन या दोहरी सरकार की शुरुआत</a:t>
            </a:r>
            <a:r>
              <a:rPr lang="hi-IN" sz="3200" dirty="0"/>
              <a:t>।</a:t>
            </a:r>
            <a:r>
              <a:rPr lang="hi-IN" dirty="0"/>
              <a:t> </a:t>
            </a:r>
          </a:p>
          <a:p>
            <a:r>
              <a:rPr lang="hi-IN" dirty="0"/>
              <a:t>आरक्षित विषय: राजस्व, न्याय प्रशासन, पुलिस</a:t>
            </a:r>
            <a:r>
              <a:rPr lang="hi-IN" sz="3200" dirty="0"/>
              <a:t>।</a:t>
            </a:r>
            <a:endParaRPr lang="en-US" dirty="0"/>
          </a:p>
          <a:p>
            <a:r>
              <a:rPr lang="en-IN" dirty="0"/>
              <a:t> </a:t>
            </a:r>
            <a:r>
              <a:rPr lang="hi-IN" dirty="0"/>
              <a:t>स्थानांतरित विषय: सार्वजनिक स्वास्थ्य, शिक्षा, स्थानीय स्वशासन</a:t>
            </a:r>
            <a:r>
              <a:rPr lang="hi-IN" sz="3200" dirty="0"/>
              <a:t>।</a:t>
            </a:r>
            <a:endParaRPr lang="en-IN" dirty="0"/>
          </a:p>
          <a:p>
            <a:r>
              <a:rPr lang="hi-IN" dirty="0"/>
              <a:t>प्रांतीय विधानमंडल: बंगाल में 139, असम में 50</a:t>
            </a:r>
            <a:r>
              <a:rPr lang="hi-IN" sz="3200" dirty="0"/>
              <a:t>।</a:t>
            </a:r>
            <a:endParaRPr lang="en-US" dirty="0"/>
          </a:p>
          <a:p>
            <a:r>
              <a:rPr lang="hi-IN" dirty="0"/>
              <a:t>जलियाँवाला बाग नरसंहार</a:t>
            </a:r>
            <a:r>
              <a:rPr lang="hi-IN" sz="3200" dirty="0"/>
              <a:t>।</a:t>
            </a:r>
            <a:r>
              <a:rPr lang="hi-IN" dirty="0"/>
              <a:t> </a:t>
            </a:r>
            <a:endParaRPr lang="en-IN" dirty="0"/>
          </a:p>
        </p:txBody>
      </p:sp>
      <p:sp>
        <p:nvSpPr>
          <p:cNvPr id="6" name="TextBox 4"/>
          <p:cNvSpPr txBox="1"/>
          <p:nvPr/>
        </p:nvSpPr>
        <p:spPr>
          <a:xfrm>
            <a:off x="762635" y="404495"/>
            <a:ext cx="7870190" cy="1596591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accent1">
                <a:shade val="50000"/>
              </a:schemeClr>
            </a:solidFill>
            <a:prstDash val="soli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hi-IN" sz="3400" dirty="0">
                <a:sym typeface="+mn-ea"/>
              </a:rPr>
              <a:t>20वीं सदी की शुरुआत में संविधान का विकास</a:t>
            </a:r>
            <a:endParaRPr lang="hi-IN" sz="3400" b="1" dirty="0">
              <a:solidFill>
                <a:prstClr val="black"/>
              </a:solidFill>
              <a:sym typeface="+mn-ea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525963"/>
          </a:xfrm>
        </p:spPr>
        <p:txBody>
          <a:bodyPr>
            <a:normAutofit fontScale="85000" lnSpcReduction="20000"/>
          </a:bodyPr>
          <a:lstStyle/>
          <a:p>
            <a:r>
              <a:rPr lang="hi-IN" dirty="0"/>
              <a:t>मोती लाल नेहरू समिति: वयस्क मताधिकार: संघवाद-रियासतें संघ में शामिल होने की इच्छुक; अधिकार</a:t>
            </a:r>
            <a:r>
              <a:rPr lang="hi-IN" sz="3200" dirty="0"/>
              <a:t>।</a:t>
            </a:r>
            <a:endParaRPr lang="en-US" dirty="0"/>
          </a:p>
          <a:p>
            <a:r>
              <a:rPr lang="hi-IN" dirty="0"/>
              <a:t>1927: साइमन कमीशन रिपोर्ट 1930 में प्रस्तुत की गई। </a:t>
            </a:r>
            <a:endParaRPr lang="en-US" dirty="0"/>
          </a:p>
          <a:p>
            <a:r>
              <a:rPr lang="hi-IN" dirty="0"/>
              <a:t>कांग्रेस ने 1934 से संविधान सभा की माँग की</a:t>
            </a:r>
            <a:r>
              <a:rPr lang="hi-IN" sz="3200" dirty="0"/>
              <a:t>।</a:t>
            </a:r>
            <a:endParaRPr lang="en-US" dirty="0"/>
          </a:p>
          <a:p>
            <a:r>
              <a:rPr lang="hi-IN" dirty="0"/>
              <a:t>1935: भारत सरकार अधिनियम</a:t>
            </a:r>
            <a:r>
              <a:rPr lang="hi-IN" sz="3200" dirty="0"/>
              <a:t>।</a:t>
            </a:r>
            <a:endParaRPr lang="en-US" dirty="0"/>
          </a:p>
          <a:p>
            <a:r>
              <a:rPr lang="hi-IN" dirty="0"/>
              <a:t>भारतीय संविधान का 2/3 भाग इसी पर आधारित है।</a:t>
            </a:r>
            <a:endParaRPr lang="en-US" dirty="0"/>
          </a:p>
          <a:p>
            <a:r>
              <a:rPr lang="hi-IN" dirty="0"/>
              <a:t>संघवाद: गवर्नर के प्रांत और रियासतें। रियासतों को परिग्रहण के माध्यम से संघ में शामिल होने का विकल्प दिया गया था।</a:t>
            </a:r>
            <a:endParaRPr lang="en-US" dirty="0"/>
          </a:p>
          <a:p>
            <a:r>
              <a:rPr lang="hi-IN" dirty="0"/>
              <a:t>संघ की पूर्व शर्त: आधी रियासतों की सहमति</a:t>
            </a:r>
            <a:r>
              <a:rPr lang="hi-IN" sz="3200" dirty="0"/>
              <a:t>।</a:t>
            </a:r>
            <a:endParaRPr lang="en-IN" dirty="0"/>
          </a:p>
        </p:txBody>
      </p:sp>
      <p:sp>
        <p:nvSpPr>
          <p:cNvPr id="6" name="TextBox 4"/>
          <p:cNvSpPr txBox="1"/>
          <p:nvPr/>
        </p:nvSpPr>
        <p:spPr>
          <a:xfrm>
            <a:off x="673735" y="188595"/>
            <a:ext cx="7952105" cy="166052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accent1">
                <a:shade val="50000"/>
              </a:schemeClr>
            </a:solidFill>
            <a:prstDash val="soli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hi-IN" sz="3400" dirty="0">
                <a:sym typeface="+mn-ea"/>
              </a:rPr>
              <a:t>संविधान का विकास और भारत सरकार अधिनियम, 1935</a:t>
            </a:r>
            <a:endParaRPr lang="hi-IN" sz="3400" b="1" dirty="0">
              <a:solidFill>
                <a:prstClr val="black"/>
              </a:solidFill>
              <a:sym typeface="+mn-ea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i-IN" sz="1800" dirty="0">
                <a:sym typeface="+mn-ea"/>
              </a:rPr>
              <a:t>संविधान का विकास और भारत सरकार अधिनियम, 1935</a:t>
            </a:r>
            <a:endParaRPr lang="en-IN" sz="1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4987" y="2057399"/>
            <a:ext cx="8229600" cy="4525963"/>
          </a:xfrm>
        </p:spPr>
        <p:txBody>
          <a:bodyPr>
            <a:noAutofit/>
          </a:bodyPr>
          <a:lstStyle/>
          <a:p>
            <a:pPr algn="just"/>
            <a:r>
              <a:rPr lang="hi-IN" sz="1900" dirty="0">
                <a:cs typeface="+mj-cs"/>
              </a:rPr>
              <a:t>केंद्र में दोहरा शासन : गवर्नर जनरल बहुत शक्तिशाली (विधायिका नाम मात्र)।</a:t>
            </a:r>
            <a:endParaRPr lang="en-US" sz="1900" dirty="0">
              <a:cs typeface="+mj-cs"/>
            </a:endParaRPr>
          </a:p>
          <a:p>
            <a:pPr algn="just"/>
            <a:r>
              <a:rPr lang="hi-IN" sz="1900" dirty="0">
                <a:cs typeface="+mj-cs"/>
              </a:rPr>
              <a:t>केंद्रीय और प्रांतीय विषय।</a:t>
            </a:r>
            <a:endParaRPr lang="en-US" sz="1900" dirty="0">
              <a:cs typeface="+mj-cs"/>
            </a:endParaRPr>
          </a:p>
          <a:p>
            <a:pPr algn="just"/>
            <a:r>
              <a:rPr lang="hi-IN" sz="1900" dirty="0">
                <a:cs typeface="+mj-cs"/>
              </a:rPr>
              <a:t>1935 अधिनियम को केंद्रीय स्तर पर कभी लागू नहीं किया गया था। प्रांतों के लिए, यह 1937 में अस्तित्व में आया।</a:t>
            </a:r>
            <a:endParaRPr lang="en-US" sz="1900" dirty="0">
              <a:cs typeface="+mj-cs"/>
            </a:endParaRPr>
          </a:p>
          <a:p>
            <a:pPr algn="just"/>
            <a:r>
              <a:rPr lang="hi-IN" sz="1900" dirty="0">
                <a:cs typeface="+mj-cs"/>
              </a:rPr>
              <a:t>अवशेष विषय: गवर्नर जनरल केंद्र या प्रांतों को दे सकता था।</a:t>
            </a:r>
            <a:endParaRPr lang="en-US" sz="1900" dirty="0">
              <a:cs typeface="+mj-cs"/>
            </a:endParaRPr>
          </a:p>
          <a:p>
            <a:pPr algn="just"/>
            <a:r>
              <a:rPr lang="hi-IN" sz="1900" dirty="0">
                <a:cs typeface="+mj-cs"/>
              </a:rPr>
              <a:t>शक्तिशाली केंद्र: अर्ध संघीय।</a:t>
            </a:r>
            <a:endParaRPr lang="en-US" sz="1900" dirty="0">
              <a:cs typeface="+mj-cs"/>
            </a:endParaRPr>
          </a:p>
          <a:p>
            <a:pPr algn="just"/>
            <a:r>
              <a:rPr lang="hi-IN" sz="1900" dirty="0">
                <a:cs typeface="+mj-cs"/>
              </a:rPr>
              <a:t>कोई जिम्मेदार सरकार नहीं।</a:t>
            </a:r>
            <a:endParaRPr lang="en-US" sz="1900" dirty="0">
              <a:cs typeface="+mj-cs"/>
            </a:endParaRPr>
          </a:p>
          <a:p>
            <a:pPr algn="just"/>
            <a:r>
              <a:rPr lang="hi-IN" sz="1900" dirty="0">
                <a:cs typeface="+mj-cs"/>
              </a:rPr>
              <a:t>राज्य परिषद: राज्य सभा की तरह स्थायी सदन।</a:t>
            </a:r>
            <a:endParaRPr lang="en-US" sz="1900" dirty="0">
              <a:cs typeface="+mj-cs"/>
            </a:endParaRPr>
          </a:p>
          <a:p>
            <a:pPr algn="just"/>
            <a:r>
              <a:rPr lang="hi-IN" sz="1900" dirty="0">
                <a:cs typeface="+mj-cs"/>
              </a:rPr>
              <a:t>गठन: प्रांत: 156 भारतीय राज्य 104।</a:t>
            </a:r>
            <a:endParaRPr lang="en-US" sz="1900" dirty="0">
              <a:cs typeface="+mj-cs"/>
            </a:endParaRPr>
          </a:p>
          <a:p>
            <a:pPr algn="just"/>
            <a:r>
              <a:rPr lang="hi-IN" sz="1900" dirty="0">
                <a:cs typeface="+mj-cs"/>
              </a:rPr>
              <a:t>विधान सभा: लोकसभा की तरह।</a:t>
            </a:r>
            <a:endParaRPr lang="en-US" sz="1900" dirty="0">
              <a:cs typeface="+mj-cs"/>
            </a:endParaRPr>
          </a:p>
          <a:p>
            <a:pPr algn="just"/>
            <a:r>
              <a:rPr lang="hi-IN" sz="1900" dirty="0">
                <a:cs typeface="+mj-cs"/>
              </a:rPr>
              <a:t>गठन: भारतीय राज्यों से 125 और प्रांतीय विधानसभाओं द्वारा चुने गए प्रांतों से 250।</a:t>
            </a:r>
            <a:endParaRPr lang="en-US" sz="1900" dirty="0">
              <a:cs typeface="+mj-cs"/>
            </a:endParaRPr>
          </a:p>
          <a:p>
            <a:pPr algn="just"/>
            <a:r>
              <a:rPr lang="hi-IN" sz="1900" dirty="0">
                <a:cs typeface="+mj-cs"/>
              </a:rPr>
              <a:t>शक्तियाँ: वित्तीय मामलों, जो विधान सभा के पास थे, को छोड़कर समान। </a:t>
            </a:r>
            <a:endParaRPr lang="en-US" sz="1900" dirty="0">
              <a:cs typeface="+mj-cs"/>
            </a:endParaRPr>
          </a:p>
          <a:p>
            <a:pPr algn="just"/>
            <a:r>
              <a:rPr lang="hi-IN" sz="1900" dirty="0">
                <a:cs typeface="+mj-cs"/>
              </a:rPr>
              <a:t>संघीय न्यायालय: मुख्य न्यायाधीश के साथ छह न्यायाधीश।</a:t>
            </a:r>
            <a:endParaRPr lang="en-IN" sz="1900" dirty="0">
              <a:cs typeface="+mj-cs"/>
            </a:endParaRPr>
          </a:p>
        </p:txBody>
      </p:sp>
      <p:sp>
        <p:nvSpPr>
          <p:cNvPr id="6" name="TextBox 4"/>
          <p:cNvSpPr txBox="1"/>
          <p:nvPr/>
        </p:nvSpPr>
        <p:spPr>
          <a:xfrm>
            <a:off x="673735" y="188595"/>
            <a:ext cx="7952105" cy="166052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accent1">
                <a:shade val="50000"/>
              </a:schemeClr>
            </a:solidFill>
            <a:prstDash val="soli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hi-IN" sz="3400" dirty="0">
                <a:sym typeface="+mn-ea"/>
              </a:rPr>
              <a:t>संविधान का विकास और भारत सरकार अधिनियम, 1935</a:t>
            </a:r>
            <a:endParaRPr lang="hi-IN" sz="3400" b="1" dirty="0">
              <a:solidFill>
                <a:prstClr val="black"/>
              </a:solidFill>
              <a:sym typeface="+mn-e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416</TotalTime>
  <Words>1407</Words>
  <Application>Microsoft Office PowerPoint</Application>
  <PresentationFormat>On-screen Show (4:3)</PresentationFormat>
  <Paragraphs>125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Arial</vt:lpstr>
      <vt:lpstr>Calibri</vt:lpstr>
      <vt:lpstr>Sanskrit Text</vt:lpstr>
      <vt:lpstr>Office Theme</vt:lpstr>
      <vt:lpstr>भारतीय संविधान पर ऑनलाइन पाठ्यक्रम</vt:lpstr>
      <vt:lpstr>PowerPoint Presentation</vt:lpstr>
      <vt:lpstr>PowerPoint Presentation</vt:lpstr>
      <vt:lpstr>PowerPoint Presentation</vt:lpstr>
      <vt:lpstr>PowerPoint Presentation</vt:lpstr>
      <vt:lpstr>20वीं सदी की शुरुआत में संविधान का विकास</vt:lpstr>
      <vt:lpstr>20वीं सदी की शुरुआत में संविधान का विकास</vt:lpstr>
      <vt:lpstr>PowerPoint Presentation</vt:lpstr>
      <vt:lpstr>संविधान का विकास और भारत सरकार अधिनियम, 1935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संविधान सभा का कार्य</vt:lpstr>
      <vt:lpstr>संविधान सभा का कार्य</vt:lpstr>
      <vt:lpstr>PowerPoint Presentation</vt:lpstr>
      <vt:lpstr>संविधान सभा के विकल्प</vt:lpstr>
      <vt:lpstr>PowerPoint Presentation</vt:lpstr>
      <vt:lpstr>अस्वीकरण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Constituent Assembly Debates &amp; Choices</dc:title>
  <dc:creator>Windows User</dc:creator>
  <cp:lastModifiedBy>Hitika Dutta</cp:lastModifiedBy>
  <cp:revision>99</cp:revision>
  <cp:lastPrinted>2021-12-16T12:38:00Z</cp:lastPrinted>
  <dcterms:created xsi:type="dcterms:W3CDTF">2020-12-20T05:51:00Z</dcterms:created>
  <dcterms:modified xsi:type="dcterms:W3CDTF">2024-11-06T12:05:45Z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0805D010878C4C00A93E8EE73730A585_12</vt:lpwstr>
  </property>
  <property fmtid="{D5CDD505-2E9C-101B-9397-08002B2CF9AE}" pid="3" name="KSOProductBuildVer">
    <vt:lpwstr>1033-12.2.0.17545</vt:lpwstr>
  </property>
</Properties>
</file>