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4" userDrawn="1">
          <p15:clr>
            <a:srgbClr val="A4A3A4"/>
          </p15:clr>
        </p15:guide>
        <p15:guide id="2" pos="2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-172"/>
      </p:cViewPr>
      <p:guideLst>
        <p:guide orient="horz" pos="2134"/>
        <p:guide pos="2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6533-AECB-41A3-B2B2-85EE47A1D5E8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7F7A-62CA-4361-BA24-D324DB16AF7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628775"/>
            <a:ext cx="7772400" cy="1470025"/>
          </a:xfrm>
        </p:spPr>
        <p:txBody>
          <a:bodyPr/>
          <a:lstStyle/>
          <a:p>
            <a:r>
              <a:rPr lang="hi-IN" dirty="0"/>
              <a:t>भारतीय संविधान पर ऑनलाइन पाठ्यक्रम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95" y="3500755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hi-IN" sz="4000" dirty="0">
                <a:solidFill>
                  <a:schemeClr val="tx1"/>
                </a:solidFill>
              </a:rPr>
              <a:t>संविधान निर्माताओं द्वारा की गई संविधान सभा बहसें और चुने गए विकल्प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2800" dirty="0">
                <a:cs typeface="+mj-cs"/>
              </a:rPr>
              <a:t>1939 में कांग्रेस के मंत्रियों ने इस्तीफा दे दिया; फेडरेशन अनिश्चितकाल के लिए स्थगित।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1942-क्रिप्स कमिशन: द्वितीय विश्व युद्ध के बाद-राष्ट्रमंडल में स्वतंत्र डोमिनियन और संविधान बनाने के लिए निर्वाचित निकाय।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प्रांतीय विधानमंडलों द्वारा गठित निर्वाचक मंडल द्वारा चुने जाने वाले संविधान निकाय के सदस्य।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रियासतें अपने प्रतिनिधि भेजती थीं।</a:t>
            </a:r>
            <a:endParaRPr lang="en-IN" sz="2800" dirty="0">
              <a:cs typeface="+mj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7373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1935 के बाद भारतीय संविधान का 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/>
              <a:t>1946-कैबिनेट मिशन योजना: विश्व युद्ध-II का अंत और लेबर पार्टी का सत्ता में आना।</a:t>
            </a:r>
            <a:endParaRPr lang="en-US" dirty="0"/>
          </a:p>
          <a:p>
            <a:pPr algn="just"/>
            <a:r>
              <a:rPr lang="hi-IN" dirty="0"/>
              <a:t>मई 15,1946 प्रस्ताव: फेडरेशन- सेंटर के पास रक्षा, विदेशी मामले और संचार।</a:t>
            </a:r>
            <a:endParaRPr lang="en-US" dirty="0"/>
          </a:p>
          <a:p>
            <a:pPr algn="just"/>
            <a:r>
              <a:rPr lang="hi-IN" dirty="0"/>
              <a:t>शेष विषय प्रांतों और रियासतों के साथ।</a:t>
            </a:r>
            <a:endParaRPr lang="en-US" dirty="0"/>
          </a:p>
          <a:p>
            <a:pPr algn="just"/>
            <a:r>
              <a:rPr lang="hi-IN" dirty="0"/>
              <a:t>संविधान सभा का तत्काल गठन: दस लाख पर एक सीट और फिर प्रमुख समुदायों के बीच सीटों का बंटवारा।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7373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1942 के बाद संविधान का 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i-IN" dirty="0"/>
              <a:t>जुलाई 1946 में चुनाव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2 सितंबर 1946 को पंडित जवाहर लाल नेहरू  के नेतृत्व में 14 मंत्रियों के साथ राष्ट्रीय सरकार का गठन किया गया। 6 कांग्रेस मंत्री, 5 मुस्लिम लीग और 3 अल्पसंख्यक।</a:t>
            </a:r>
            <a:endParaRPr lang="en-US" dirty="0"/>
          </a:p>
          <a:p>
            <a:pPr algn="just"/>
            <a:r>
              <a:rPr lang="hi-IN" dirty="0"/>
              <a:t>मुस्लिम लीग अक्टूबर 1946 में शामिल हुई।</a:t>
            </a:r>
            <a:endParaRPr lang="en-US" dirty="0"/>
          </a:p>
          <a:p>
            <a:pPr algn="just"/>
            <a:r>
              <a:rPr lang="hi-IN" dirty="0"/>
              <a:t>संविधान सभा की पहली बैठक: 9 दिसंबर, 1946 को सच्चिदानंद सिन्हा के साथ अंतरिम अध्यक्ष के रूप में।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7373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का गठन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i-IN" sz="2600" dirty="0">
                <a:cs typeface="+mj-cs"/>
              </a:rPr>
              <a:t>11 दिसंबर 1946: डॉ. राजेंद्र प्रसाद संविधान सभा के अध्यक्ष चुने गए।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सलाहकार: सर बी.एन.राव; सर आइवर जेनिंग्स का नाम सुझाया गया था।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गठन:389 सदस्य (292 गवर्नर के प्रांतों से और 4 मुख्य आयुक्त के प्रांतों से</a:t>
            </a:r>
            <a:r>
              <a:rPr lang="en-IN" altLang="hi-IN" sz="2600" dirty="0">
                <a:cs typeface="+mj-cs"/>
              </a:rPr>
              <a:t>)</a:t>
            </a:r>
            <a:r>
              <a:rPr lang="hi-IN" sz="2600" dirty="0">
                <a:cs typeface="+mj-cs"/>
              </a:rPr>
              <a:t>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93 रियासतों द्वारा मनोनीत।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कांग्रेस ने 210 सामान्य सीटों में से 199 पर जीत हासिल की।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मुस्लिम लीग ने 78 मुस्लिम सीटों में से 73 सीटें जीतीं।</a:t>
            </a:r>
            <a:endParaRPr lang="en-US" sz="2600" dirty="0">
              <a:cs typeface="+mj-cs"/>
            </a:endParaRPr>
          </a:p>
          <a:p>
            <a:r>
              <a:rPr lang="hi-IN" sz="2600" dirty="0">
                <a:cs typeface="+mj-cs"/>
              </a:rPr>
              <a:t>296 सदस्यों में से 207 ने 9 दिसंबर 1946 को कार्यवाही में भाग लिया।</a:t>
            </a:r>
            <a:endParaRPr lang="en-IN" sz="2600" dirty="0">
              <a:cs typeface="+mj-cs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67373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गठन कार्य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/>
              <a:t>कई समितियाँ थीं: डॉ. बी.आर.अंबेडकर की अध्यक्षता में मसौदा समिति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संघ शक्ति समिति और संघ संविधान समिति- पंडित जवाहर लाल नेहरू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प्रांतीय संविधान समिति-सरदार पटेल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मौलिक अधिकारों और अल्पसंख्यक अधिकारों पर सलाहकार समिति- सरदार पटेल</a:t>
            </a:r>
            <a:r>
              <a:rPr lang="hi-IN" sz="3200" dirty="0"/>
              <a:t>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का कार्य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संविधान सभा का कार्य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i-IN" dirty="0"/>
              <a:t>13 दिसम्बर,1946: 22 जनवरी, 1947 को उद्देश्य प्रस्ताव पेश किया गया और पारित किया गया। (प्रस्तावना)</a:t>
            </a:r>
            <a:endParaRPr lang="en-US" dirty="0"/>
          </a:p>
          <a:p>
            <a:pPr algn="just"/>
            <a:r>
              <a:rPr lang="hi-IN" dirty="0"/>
              <a:t>22 जुलाई 1947- राष्ट्रीय ध्वज को अपनाया गया।</a:t>
            </a:r>
            <a:endParaRPr lang="en-US" dirty="0"/>
          </a:p>
          <a:p>
            <a:pPr algn="just"/>
            <a:r>
              <a:rPr lang="hi-IN" dirty="0"/>
              <a:t>हमारे इतिहास का सबसे बड़ा दिन: 15 अगस्त, 1947 - देश का विभाजन और सांप्रदायिक दंगे।</a:t>
            </a:r>
            <a:endParaRPr lang="en-US" dirty="0"/>
          </a:p>
          <a:p>
            <a:pPr algn="just"/>
            <a:r>
              <a:rPr lang="hi-IN" dirty="0"/>
              <a:t>संविधान अंगीकार किया गया: 26 नवंबर, 1949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संविधान का मसौदा तैयार करने में दिन: 2 साल, 11 महीने, 18 दिन।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का कार्य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संविधान सभा का कार्य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/>
              <a:t>तीन चरण</a:t>
            </a:r>
            <a:endParaRPr lang="en-US" dirty="0"/>
          </a:p>
          <a:p>
            <a:pPr algn="just"/>
            <a:r>
              <a:rPr lang="hi-IN" dirty="0"/>
              <a:t>11 दिसम्बर,1946 से 14 अगस्त, 1947: केवल संविधान का मसौदा तैयार करना।</a:t>
            </a:r>
            <a:endParaRPr lang="en-US" dirty="0"/>
          </a:p>
          <a:p>
            <a:pPr algn="just"/>
            <a:r>
              <a:rPr lang="hi-IN" dirty="0"/>
              <a:t>15 अगस्त,1947 से 26 नवंबर, 1949: संविधान का मसौदा तैयार करना और स्वतंत्र भारत की अंतरिम संसद।</a:t>
            </a:r>
            <a:endParaRPr lang="en-US" dirty="0"/>
          </a:p>
          <a:p>
            <a:pPr algn="just"/>
            <a:r>
              <a:rPr lang="hi-IN" dirty="0"/>
              <a:t>27 नवंबर,1949 से 1952: स्वतंत्र भारत की अंतरिम संसद।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का कार्य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i-IN" dirty="0"/>
              <a:t>प्रथम विश्व युद्ध के बाद स्थापित 17 लोकतंत्रों में से केवल कुछ ही लोकतांत्रिक राज्यों के रूप में जारी रहे।</a:t>
            </a:r>
            <a:endParaRPr lang="en-US" dirty="0"/>
          </a:p>
          <a:p>
            <a:pPr algn="just"/>
            <a:r>
              <a:rPr lang="hi-IN" dirty="0"/>
              <a:t>इटली, पुर्तगाल, पोलैंड, जापान और जर्मनी सत्तावाद में लौट आए थे।</a:t>
            </a:r>
            <a:endParaRPr lang="en-US" dirty="0"/>
          </a:p>
          <a:p>
            <a:pPr algn="just"/>
            <a:r>
              <a:rPr lang="hi-IN" dirty="0"/>
              <a:t>संसदीय लोकतंत्र- निरंतरता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निरक्षरता के बावजूद सार्वभौमिक वयस्क मताधिकार एक बड़ा और साहसिक विकल्प था।</a:t>
            </a:r>
            <a:endParaRPr lang="en-US" dirty="0"/>
          </a:p>
          <a:p>
            <a:pPr algn="just"/>
            <a:r>
              <a:rPr lang="hi-IN" dirty="0"/>
              <a:t>डॉ. अम्बेडकर- मताधिकार विशेषाधिकार नहीं अधिकार है</a:t>
            </a:r>
            <a:r>
              <a:rPr lang="hi-IN" sz="3200" dirty="0"/>
              <a:t>।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के विकल्प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संविधान सभा के विकल्प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hi-IN" sz="9600" dirty="0"/>
              <a:t>सरकार का राष्ट्रपति रूप नहीं: एक व्यक्ति में शक्ति की एकाग्रता से बचने के लिए अमेरिकी नहीं ब्रिटिश प्रणाली।</a:t>
            </a:r>
            <a:endParaRPr lang="en-US" sz="9600" dirty="0"/>
          </a:p>
          <a:p>
            <a:pPr algn="just"/>
            <a:r>
              <a:rPr lang="hi-IN" sz="9600" dirty="0"/>
              <a:t>जन्म से एकल नागरिकता।</a:t>
            </a:r>
            <a:endParaRPr lang="en-US" sz="9600" dirty="0"/>
          </a:p>
          <a:p>
            <a:pPr algn="just"/>
            <a:r>
              <a:rPr lang="hi-IN" sz="9600" dirty="0"/>
              <a:t>एकात्मकता के विरुद्ध संघवाद; शक्तियों का वितरण।</a:t>
            </a:r>
            <a:endParaRPr lang="en-US" sz="9600" dirty="0"/>
          </a:p>
          <a:p>
            <a:pPr algn="just"/>
            <a:r>
              <a:rPr lang="hi-IN" sz="9600" dirty="0"/>
              <a:t>संयुक्त राज्य अमेरिका से मौलिक अधिकार: प्रतिबंधों का उल्लेख नहीं।</a:t>
            </a:r>
            <a:endParaRPr lang="en-US" sz="9600" dirty="0"/>
          </a:p>
          <a:p>
            <a:pPr algn="just"/>
            <a:r>
              <a:rPr lang="hi-IN" sz="9600" dirty="0"/>
              <a:t>विधि द्वारा स्थापित प्रक्रिया, विधि की अदेय प्रक्रिया नहीं।</a:t>
            </a:r>
            <a:endParaRPr lang="en-US" sz="9600" dirty="0"/>
          </a:p>
          <a:p>
            <a:pPr algn="just"/>
            <a:r>
              <a:rPr lang="hi-IN" sz="9600" dirty="0"/>
              <a:t>निर्देशक सिद्धांत: आयरलैंड।</a:t>
            </a:r>
            <a:endParaRPr lang="en-US" sz="9600" dirty="0"/>
          </a:p>
          <a:p>
            <a:pPr algn="just"/>
            <a:r>
              <a:rPr lang="hi-IN" sz="9600" dirty="0"/>
              <a:t>अंग्रेजी (1,17,369 शब्द) और हिंदी में लिखित - प्रत्येक सदस्य ने दो प्रतियों पर हस्ताक्षर किए।</a:t>
            </a:r>
            <a:endParaRPr lang="en-US" sz="9600" dirty="0"/>
          </a:p>
          <a:p>
            <a:pPr algn="just"/>
            <a:r>
              <a:rPr lang="hi-IN" sz="9600" dirty="0"/>
              <a:t>सबसे लंबा संविधान: 395 अनुच्छेदों के साथ 22 भाग, </a:t>
            </a:r>
            <a:r>
              <a:rPr lang="en-US" sz="9600" dirty="0"/>
              <a:t>VIII </a:t>
            </a:r>
            <a:r>
              <a:rPr lang="hi-IN" sz="9600" dirty="0"/>
              <a:t>अनुसूचियां- मूल प्रेम नारायण रायजादा द्वारा हाथ से लिखा गया था टाइप नहीं किया गया था।</a:t>
            </a:r>
            <a:endParaRPr lang="en-US" sz="9600" dirty="0"/>
          </a:p>
          <a:p>
            <a:pPr algn="just"/>
            <a:r>
              <a:rPr lang="hi-IN" sz="9600" dirty="0"/>
              <a:t>प्रत्येक पृष्ठ को शांतिनिकेतन के कलाकारों जैसे राम मनोहर सिन्हा और नंदलाल बोस द्वारा सजाया गया।</a:t>
            </a:r>
            <a:endParaRPr lang="en-US" sz="9600" dirty="0"/>
          </a:p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सभा के विकल्प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/>
              <a:t>संविधान का विकास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संविधान सभा का गठन कैसे किया गया और यह कैसे काम करती है।</a:t>
            </a:r>
            <a:endParaRPr lang="en-US" dirty="0"/>
          </a:p>
          <a:p>
            <a:r>
              <a:rPr lang="hi-IN" dirty="0"/>
              <a:t>क्या विकल्प चुने गए और क्यों?</a:t>
            </a:r>
            <a:endParaRPr lang="en-US" dirty="0"/>
          </a:p>
          <a:p>
            <a:r>
              <a:rPr lang="hi-IN" dirty="0"/>
              <a:t>अगला व्याख्यान:</a:t>
            </a:r>
            <a:endParaRPr lang="en-US" dirty="0"/>
          </a:p>
          <a:p>
            <a:pPr marL="0" indent="0">
              <a:buNone/>
            </a:pPr>
            <a:r>
              <a:rPr lang="en-IN"/>
              <a:t> </a:t>
            </a:r>
            <a:r>
              <a:rPr lang="hi-IN" dirty="0"/>
              <a:t>प्रस्तावना क्या है? क्या यह संविधान का अंग </a:t>
            </a:r>
            <a:r>
              <a:rPr lang="en-IN" dirty="0"/>
              <a:t>   </a:t>
            </a:r>
            <a:r>
              <a:rPr lang="hi-IN" dirty="0"/>
              <a:t>है? इसे कैसे संशोधित किया जा </a:t>
            </a:r>
            <a:r>
              <a:rPr lang="en-IN" dirty="0"/>
              <a:t>	</a:t>
            </a:r>
            <a:r>
              <a:rPr lang="hi-IN" dirty="0"/>
              <a:t>सकता है? संविधान की व्याख्या में इसका </a:t>
            </a:r>
            <a:r>
              <a:rPr lang="en-IN" dirty="0"/>
              <a:t>	</a:t>
            </a:r>
            <a:r>
              <a:rPr lang="hi-IN" dirty="0"/>
              <a:t>क्या उपयोग हो सकता है?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आज हमने क्या सीखा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260" y="2204864"/>
            <a:ext cx="8229600" cy="4525963"/>
          </a:xfrm>
        </p:spPr>
        <p:txBody>
          <a:bodyPr/>
          <a:lstStyle/>
          <a:p>
            <a:pPr algn="just"/>
            <a:r>
              <a:rPr lang="hi-IN" dirty="0">
                <a:cs typeface="+mj-cs"/>
              </a:rPr>
              <a:t>सदस्यों का प्रत्यक्ष चुनाव।</a:t>
            </a:r>
            <a:endParaRPr lang="en-US" dirty="0"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hi-IN" dirty="0">
                <a:cs typeface="+mj-cs"/>
              </a:rPr>
              <a:t>प्रथम संसद चुनाव और इसके द्वारा तैयार किया गया मसौदा। </a:t>
            </a:r>
            <a:endParaRPr lang="en-US" dirty="0">
              <a:cs typeface="+mj-cs"/>
            </a:endParaRPr>
          </a:p>
          <a:p>
            <a:pPr algn="just"/>
            <a:r>
              <a:rPr lang="hi-IN" dirty="0">
                <a:cs typeface="+mj-cs"/>
              </a:rPr>
              <a:t>विशेषज्ञों द्वारा मसौदा तैयार करना।</a:t>
            </a:r>
            <a:endParaRPr lang="en-IN" dirty="0">
              <a:cs typeface="+mj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260" y="260648"/>
            <a:ext cx="7870190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का मसौदा कैसे तैयार किया जाता</a:t>
            </a:r>
            <a:r>
              <a:rPr lang="en-US" sz="3400" dirty="0">
                <a:sym typeface="+mn-ea"/>
              </a:rPr>
              <a:t> </a:t>
            </a:r>
            <a:r>
              <a:rPr lang="hi-IN" sz="3400" dirty="0">
                <a:sym typeface="+mn-ea"/>
              </a:rPr>
              <a:t>है? 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lang="hi-IN" dirty="0"/>
              <a:t>अस्वीकरण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2400" dirty="0"/>
              <a:t>व्याख्यान में वक्ता द्वारा व्यक्त किए गए विचार उनके निजी विचार हैं।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1857</a:t>
            </a: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  <a:sym typeface="+mn-ea"/>
              </a:rPr>
              <a:t>:</a:t>
            </a: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 प्रथम स्वतंत्रता संग्राम और कंपनी राज।</a:t>
            </a:r>
            <a:endParaRPr lang="en-US" sz="2400" dirty="0">
              <a:latin typeface="Sanskrit Text" panose="02020503050405020304" pitchFamily="18" charset="0"/>
              <a:ea typeface="Nirmala UI Semilight" panose="020B0402040204020203" pitchFamily="34" charset="0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1858: ब्रिटिश सरकार द्वारा प्रत्यक्ष शासन के साथ संवैधानिक सुधारों की शुरुआत।</a:t>
            </a:r>
            <a:endParaRPr lang="en-US" sz="2400" dirty="0">
              <a:latin typeface="Sanskrit Text" panose="02020503050405020304" pitchFamily="18" charset="0"/>
              <a:ea typeface="Nirmala UI Semilight" panose="020B0402040204020203" pitchFamily="34" charset="0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1861: भारतीय परिषद अधिनियम: किसी भी भारतीय को सदस्य नहीं बनाया गया था।</a:t>
            </a:r>
            <a:endParaRPr lang="en-US" sz="2400" dirty="0">
              <a:latin typeface="Sanskrit Text" panose="02020503050405020304" pitchFamily="18" charset="0"/>
              <a:ea typeface="Nirmala UI Semilight" panose="020B0402040204020203" pitchFamily="34" charset="0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1885: भारतीय राष्ट्रीय कांग्रेस की स्थापना।</a:t>
            </a:r>
            <a:endParaRPr lang="en-US" sz="2400" dirty="0">
              <a:latin typeface="Sanskrit Text" panose="02020503050405020304" pitchFamily="18" charset="0"/>
              <a:ea typeface="Nirmala UI Semilight" panose="020B0402040204020203" pitchFamily="34" charset="0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hi-IN" sz="2400" dirty="0">
                <a:latin typeface="Sanskrit Text" panose="02020503050405020304" pitchFamily="18" charset="0"/>
                <a:ea typeface="Nirmala UI Semilight" panose="020B0402040204020203" pitchFamily="34" charset="0"/>
                <a:cs typeface="+mj-cs"/>
              </a:rPr>
              <a:t>1892: परिषद में भारतीयों को शामिल किया गया लेकिन कार्यकारी परिषद में नहीं।</a:t>
            </a:r>
            <a:endParaRPr lang="en-IN" sz="2400" dirty="0">
              <a:latin typeface="Sanskrit Text" panose="02020503050405020304" pitchFamily="18" charset="0"/>
              <a:ea typeface="Nirmala UI Semilight" panose="020B0402040204020203" pitchFamily="34" charset="0"/>
              <a:cs typeface="+mj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62635" y="404495"/>
            <a:ext cx="7870190" cy="9220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600" b="1" dirty="0">
                <a:latin typeface="Sanskrit Text" panose="02020503050405020304" pitchFamily="18" charset="0"/>
                <a:cs typeface="Sanskrit Text" panose="02020503050405020304" pitchFamily="18" charset="0"/>
                <a:sym typeface="+mn-ea"/>
              </a:rPr>
              <a:t>1857 के बाद संविधान का विकास</a:t>
            </a:r>
            <a:endParaRPr lang="hi-IN" sz="36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177" y="2276872"/>
            <a:ext cx="8229600" cy="4525963"/>
          </a:xfrm>
        </p:spPr>
        <p:txBody>
          <a:bodyPr>
            <a:normAutofit/>
          </a:bodyPr>
          <a:lstStyle/>
          <a:p>
            <a:r>
              <a:rPr lang="hi-IN" dirty="0"/>
              <a:t>1909: भारत सरकार अधिनियम (मिंटो-मॉर्ले सुधार): विधायी परिषद अधिक प्रतिनिधि।</a:t>
            </a:r>
            <a:endParaRPr lang="en-US" dirty="0"/>
          </a:p>
          <a:p>
            <a:r>
              <a:rPr lang="hi-IN" dirty="0"/>
              <a:t>सदस्यता 16 से बढ़कर 60 हो गई।</a:t>
            </a:r>
            <a:endParaRPr lang="en-US" dirty="0"/>
          </a:p>
          <a:p>
            <a:r>
              <a:rPr lang="hi-IN" dirty="0"/>
              <a:t>प्रांतीय परिषदों के अप्रत्यक्ष चुनाव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व्यापारियों, विश्वविद्यालयों, चाय बागानों, नगर पालिकाओं और मुसलमानों से तीन सदस्य।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62635" y="404495"/>
            <a:ext cx="8020685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20वीं सदी की शुरुआत में संविधान का 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2060848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hi-IN" dirty="0"/>
              <a:t>1919: भारत सरकार अधिनियम (मोंटेग्यू-चेम्सफोर्ड) सुधार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पहला महत्वपूर्ण संवैधानिक दस्तावेज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प्रांतों को स्वायत्तता: प्रांतीय और केंद्रीय विषय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काउंसिल में गवर्नर-जनरल: संख्याओं या भारतीयों को शामिल करने का उल्लेख न होना</a:t>
            </a:r>
            <a:r>
              <a:rPr lang="hi-IN" sz="3200" dirty="0"/>
              <a:t>।</a:t>
            </a:r>
            <a:r>
              <a:rPr lang="hi-IN" dirty="0"/>
              <a:t> </a:t>
            </a:r>
            <a:endParaRPr lang="en-US" dirty="0"/>
          </a:p>
          <a:p>
            <a:pPr algn="just"/>
            <a:r>
              <a:rPr lang="hi-IN" dirty="0"/>
              <a:t>बहुमत से सभी निर्णय लेकिन गवर्नर जनरल रद्द कर सकते थे।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683568" y="404495"/>
            <a:ext cx="7949257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20वीं सदी की शुरुआत में संविधान का 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/>
              <a:t>20वीं सदी की शुरुआत में संविधान का विकास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2276872"/>
            <a:ext cx="8229600" cy="4525963"/>
          </a:xfrm>
        </p:spPr>
        <p:txBody>
          <a:bodyPr>
            <a:normAutofit fontScale="90000" lnSpcReduction="20000"/>
          </a:bodyPr>
          <a:lstStyle/>
          <a:p>
            <a:pPr algn="just"/>
            <a:r>
              <a:rPr lang="hi-IN" dirty="0"/>
              <a:t>भारतीय विधानमंडल: दो सदन- विधान सभा और राज्य परिषद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राज्य परिषद: 60 में से, आधिकारिक सदस्य 20  से अधिक नहीं होने चाहिए</a:t>
            </a:r>
            <a:r>
              <a:rPr lang="hi-IN" sz="3200" dirty="0"/>
              <a:t>।</a:t>
            </a:r>
            <a:endParaRPr lang="en-US" dirty="0"/>
          </a:p>
          <a:p>
            <a:pPr algn="just"/>
            <a:r>
              <a:rPr lang="hi-IN" dirty="0"/>
              <a:t>विधान सभा: 140 में से 100 निर्वाचित और 40 सदस्य 26 आधिकारिक सदस्यों के साथ मनोनीत किए जाने हैं।</a:t>
            </a:r>
            <a:endParaRPr lang="en-US" dirty="0"/>
          </a:p>
          <a:p>
            <a:pPr algn="just"/>
            <a:r>
              <a:rPr lang="hi-IN" dirty="0"/>
              <a:t>शक्तियाँ: ब्रिटिश संसद द्वारा अधिनियमित कानूनों को संशोधित करने या निरस्त करने की शक्ति सहित पर्याप्त शक्तियां</a:t>
            </a:r>
            <a:r>
              <a:rPr lang="hi-IN" sz="3200" dirty="0"/>
              <a:t>।</a:t>
            </a:r>
            <a:r>
              <a:rPr lang="hi-IN" dirty="0"/>
              <a:t> </a:t>
            </a:r>
            <a:endParaRPr lang="en-US" dirty="0"/>
          </a:p>
          <a:p>
            <a:pPr algn="just"/>
            <a:r>
              <a:rPr lang="hi-IN" dirty="0"/>
              <a:t>कार्यकारी नियंत्रण जारी रहा</a:t>
            </a:r>
            <a:r>
              <a:rPr lang="hi-IN" sz="3200" dirty="0"/>
              <a:t>।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762635" y="404495"/>
            <a:ext cx="7870190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20वीं सदी की शुरुआत में संविधान का</a:t>
            </a:r>
            <a:r>
              <a:rPr lang="en-US" sz="3400" dirty="0">
                <a:sym typeface="+mn-ea"/>
              </a:rPr>
              <a:t> </a:t>
            </a:r>
            <a:r>
              <a:rPr lang="hi-IN" sz="3400" dirty="0">
                <a:sym typeface="+mn-ea"/>
              </a:rPr>
              <a:t>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/>
              <a:t>20वीं सदी की शुरुआत में संविधान का विकास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21316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i-IN" dirty="0"/>
              <a:t>प्रांतों में द्वैध शासन या दोहरी सरकार की शुरुआत</a:t>
            </a:r>
            <a:r>
              <a:rPr lang="hi-IN" sz="3200" dirty="0"/>
              <a:t>।</a:t>
            </a:r>
            <a:r>
              <a:rPr lang="hi-IN" dirty="0"/>
              <a:t> </a:t>
            </a:r>
          </a:p>
          <a:p>
            <a:r>
              <a:rPr lang="hi-IN" dirty="0"/>
              <a:t>आरक्षित विषय: राजस्व, न्याय प्रशासन, पुलिस</a:t>
            </a:r>
            <a:r>
              <a:rPr lang="hi-IN" sz="3200" dirty="0"/>
              <a:t>।</a:t>
            </a:r>
            <a:endParaRPr lang="en-US" dirty="0"/>
          </a:p>
          <a:p>
            <a:r>
              <a:rPr lang="en-IN" dirty="0"/>
              <a:t> </a:t>
            </a:r>
            <a:r>
              <a:rPr lang="hi-IN" dirty="0"/>
              <a:t>स्थानांतरित विषय: सार्वजनिक स्वास्थ्य, शिक्षा, स्थानीय स्वशासन</a:t>
            </a:r>
            <a:r>
              <a:rPr lang="hi-IN" sz="3200" dirty="0"/>
              <a:t>।</a:t>
            </a:r>
            <a:endParaRPr lang="en-IN" dirty="0"/>
          </a:p>
          <a:p>
            <a:r>
              <a:rPr lang="hi-IN" dirty="0"/>
              <a:t>प्रांतीय विधानमंडल: बंगाल में 139, असम में 50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जलियाँवाला बाग नरसंहार</a:t>
            </a:r>
            <a:r>
              <a:rPr lang="hi-IN" sz="3200" dirty="0"/>
              <a:t>।</a:t>
            </a:r>
            <a:r>
              <a:rPr lang="hi-IN" dirty="0"/>
              <a:t> 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762635" y="404495"/>
            <a:ext cx="7870190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20वीं सदी की शुरुआत में संविधान का विकास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i-IN" dirty="0"/>
              <a:t>मोती लाल नेहरू समिति: वयस्क मताधिकार: संघवाद-रियासतें संघ में शामिल होने की इच्छुक; अधिकार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1927: साइमन कमीशन रिपोर्ट 1930 में प्रस्तुत की गई। </a:t>
            </a:r>
            <a:endParaRPr lang="en-US" dirty="0"/>
          </a:p>
          <a:p>
            <a:r>
              <a:rPr lang="hi-IN" dirty="0"/>
              <a:t>कांग्रेस ने 1934 से संविधान सभा की माँग की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1935: भारत सरकार अधिनियम</a:t>
            </a:r>
            <a:r>
              <a:rPr lang="hi-IN" sz="3200" dirty="0"/>
              <a:t>।</a:t>
            </a:r>
            <a:endParaRPr lang="en-US" dirty="0"/>
          </a:p>
          <a:p>
            <a:r>
              <a:rPr lang="hi-IN" dirty="0"/>
              <a:t>भारतीय संविधान का 2/3 भाग इसी पर आधारित है।</a:t>
            </a:r>
            <a:endParaRPr lang="en-US" dirty="0"/>
          </a:p>
          <a:p>
            <a:r>
              <a:rPr lang="hi-IN" dirty="0"/>
              <a:t>संघवाद: गवर्नर के प्रांत और रियासतें। रियासतों को परिग्रहण के माध्यम से संघ में शामिल होने का विकल्प दिया गया था।</a:t>
            </a:r>
            <a:endParaRPr lang="en-US" dirty="0"/>
          </a:p>
          <a:p>
            <a:r>
              <a:rPr lang="hi-IN" dirty="0"/>
              <a:t>संघ की पूर्व शर्त: आधी रियासतों की सहमति</a:t>
            </a:r>
            <a:r>
              <a:rPr lang="hi-IN" sz="3200" dirty="0"/>
              <a:t>।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67373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का विकास और भारत सरकार अधिनियम, 1935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1800" dirty="0">
                <a:sym typeface="+mn-ea"/>
              </a:rPr>
              <a:t>संविधान का विकास और भारत सरकार अधिनियम, 1935</a:t>
            </a:r>
            <a:endParaRPr lang="en-IN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7" y="2057399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i-IN" sz="1900" dirty="0">
                <a:cs typeface="+mj-cs"/>
              </a:rPr>
              <a:t>केंद्र में दोहरा शासन : गवर्नर जनरल बहुत शक्तिशाली (विधायिका नाम मात्र)।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केंद्रीय और प्रांतीय विषय।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1935 अधिनियम को केंद्रीय स्तर पर कभी लागू नहीं किया गया था। प्रांतों के लिए, यह 1937 में अस्तित्व में आया।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अवशेष विषय: गवर्नर जनरल केंद्र या प्रांतों को दे सकता था।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शक्तिशाली केंद्र: अर्ध संघीय।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कोई जिम्मेदार सरकार नहीं।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राज्य परिषद: राज्य सभा की तरह स्थायी सदन।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गठन: प्रांत: 156 भारतीय राज्य 104।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विधान सभा: लोकसभा की तरह।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गठन: भारतीय राज्यों से 125 और प्रांतीय विधानसभाओं द्वारा चुने गए प्रांतों से 250।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शक्तियाँ: वित्तीय मामलों, जो विधान सभा के पास थे, को छोड़कर समान। </a:t>
            </a:r>
            <a:endParaRPr lang="en-US" sz="1900" dirty="0">
              <a:cs typeface="+mj-cs"/>
            </a:endParaRPr>
          </a:p>
          <a:p>
            <a:pPr algn="just"/>
            <a:r>
              <a:rPr lang="hi-IN" sz="1900" dirty="0">
                <a:cs typeface="+mj-cs"/>
              </a:rPr>
              <a:t>संघीय न्यायालय: मुख्य न्यायाधीश के साथ छह न्यायाधीश।</a:t>
            </a:r>
            <a:endParaRPr lang="en-IN" sz="1900" dirty="0">
              <a:cs typeface="+mj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7373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का विकास और भारत सरकार अधिनियम, 1935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416</TotalTime>
  <Words>1407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Sanskrit Text</vt:lpstr>
      <vt:lpstr>Office Theme</vt:lpstr>
      <vt:lpstr>भारतीय संविधान पर ऑनलाइन पाठ्यक्रम</vt:lpstr>
      <vt:lpstr>PowerPoint Presentation</vt:lpstr>
      <vt:lpstr>PowerPoint Presentation</vt:lpstr>
      <vt:lpstr>PowerPoint Presentation</vt:lpstr>
      <vt:lpstr>PowerPoint Presentation</vt:lpstr>
      <vt:lpstr>20वीं सदी की शुरुआत में संविधान का विकास</vt:lpstr>
      <vt:lpstr>20वीं सदी की शुरुआत में संविधान का विकास</vt:lpstr>
      <vt:lpstr>PowerPoint Presentation</vt:lpstr>
      <vt:lpstr>संविधान का विकास और भारत सरकार अधिनियम, 1935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संविधान सभा का कार्य</vt:lpstr>
      <vt:lpstr>संविधान सभा का कार्य</vt:lpstr>
      <vt:lpstr>PowerPoint Presentation</vt:lpstr>
      <vt:lpstr>संविधान सभा के विकल्प</vt:lpstr>
      <vt:lpstr>PowerPoint Presentation</vt:lpstr>
      <vt:lpstr>अस्वीकरण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Constituent Assembly Debates &amp; Choices</dc:title>
  <dc:creator>Windows User</dc:creator>
  <cp:lastModifiedBy>Hitika Dutta</cp:lastModifiedBy>
  <cp:revision>99</cp:revision>
  <cp:lastPrinted>2021-12-16T12:38:00Z</cp:lastPrinted>
  <dcterms:created xsi:type="dcterms:W3CDTF">2020-12-20T05:51:00Z</dcterms:created>
  <dcterms:modified xsi:type="dcterms:W3CDTF">2024-11-06T12:05:45Z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0805D010878C4C00A93E8EE73730A585_12</vt:lpwstr>
  </property>
  <property fmtid="{D5CDD505-2E9C-101B-9397-08002B2CF9AE}" pid="3" name="KSOProductBuildVer">
    <vt:lpwstr>1033-12.2.0.17545</vt:lpwstr>
  </property>
</Properties>
</file>