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72" r:id="rId2"/>
    <p:sldId id="257" r:id="rId3"/>
    <p:sldId id="258" r:id="rId4"/>
    <p:sldId id="259" r:id="rId5"/>
    <p:sldId id="260" r:id="rId6"/>
    <p:sldId id="269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3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66792-FE11-4EB7-A3C3-F26762FB8A9E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7F631-BB37-4687-990D-71717C7E16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0543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7F631-BB37-4687-990D-71717C7E16CA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087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45874-790D-4235-BC25-F58824019B09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1DD95-E354-481A-8FD9-3870590C7F19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hi-IN" sz="3600" dirty="0"/>
              <a:t>भारतीय संविधान की प्रस्तावना</a:t>
            </a:r>
            <a:endParaRPr lang="en-IN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hi-IN" dirty="0"/>
              <a:t>"हम भारत के लोग" संयुक्त राज्य अमेरिका के संविधान और संयुक्त राष्ट्र चार्टर से अपनाया गया।</a:t>
            </a:r>
            <a:endParaRPr lang="en-US" dirty="0"/>
          </a:p>
          <a:p>
            <a:pPr algn="just"/>
            <a:r>
              <a:rPr lang="hi-IN" dirty="0"/>
              <a:t>इस संविधान को अंगीकार करना, बनाना और स्वयं को सौंपना।</a:t>
            </a:r>
            <a:endParaRPr lang="en-US" dirty="0"/>
          </a:p>
          <a:p>
            <a:pPr algn="just"/>
            <a:r>
              <a:rPr lang="hi-IN" dirty="0"/>
              <a:t>तीन महत्वपूर्ण चीजें: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100" dirty="0"/>
              <a:t>राष्ट्र का विवरण,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100" dirty="0"/>
              <a:t>नागरिकों के तीन अधिकार,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100" dirty="0"/>
              <a:t>अधिकार के उद्देश्य। </a:t>
            </a:r>
            <a:endParaRPr lang="en-US" sz="3100" dirty="0"/>
          </a:p>
          <a:p>
            <a:pPr marL="0" indent="0" algn="just">
              <a:buNone/>
            </a:pPr>
            <a:r>
              <a:rPr lang="hi-IN" dirty="0">
                <a:solidFill>
                  <a:schemeClr val="tx1"/>
                </a:solidFill>
              </a:rPr>
              <a:t>क. राष्ट्र का विवरण: संप्रभु समाजवादी धर्मनिरपेक्ष लोकतांत्रिक गणराज्य।</a:t>
            </a:r>
          </a:p>
          <a:p>
            <a:pPr marL="0" indent="0" algn="just">
              <a:buNone/>
            </a:pPr>
            <a:r>
              <a:rPr lang="hi-IN" dirty="0">
                <a:solidFill>
                  <a:schemeClr val="tx1"/>
                </a:solidFill>
              </a:rPr>
              <a:t>ख</a:t>
            </a:r>
            <a:r>
              <a:rPr lang="en-IN" dirty="0">
                <a:solidFill>
                  <a:schemeClr val="tx1"/>
                </a:solidFill>
              </a:rPr>
              <a:t>. </a:t>
            </a:r>
            <a:r>
              <a:rPr lang="hi-IN" dirty="0">
                <a:solidFill>
                  <a:schemeClr val="tx1"/>
                </a:solidFill>
              </a:rPr>
              <a:t>नागरिकों के तीन अधिकार: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dirty="0">
                <a:solidFill>
                  <a:schemeClr val="tx1"/>
                </a:solidFill>
              </a:rPr>
              <a:t>न्याय-सामाजिक, आर्थिक और राजनैतिक;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dirty="0">
                <a:solidFill>
                  <a:schemeClr val="tx1"/>
                </a:solidFill>
              </a:rPr>
              <a:t>विचार, विश्वास, आस्था और उपासना की स्वतंत्रता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dirty="0">
                <a:solidFill>
                  <a:schemeClr val="tx1"/>
                </a:solidFill>
              </a:rPr>
              <a:t>स्थिति और अवसर की समानता</a:t>
            </a:r>
            <a:r>
              <a:rPr lang="hi-IN" dirty="0">
                <a:solidFill>
                  <a:schemeClr val="tx1"/>
                </a:solidFill>
                <a:sym typeface="+mn-ea"/>
              </a:rPr>
              <a:t>।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112474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sz="2400" b="1" dirty="0"/>
              <a:t>तीन महत्वपूर्ण बातें</a:t>
            </a:r>
            <a:endParaRPr lang="en-IN" sz="2400" b="1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प्रस्तावना में क्या है?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i-IN" dirty="0"/>
              <a:t>एंटाइटेलमेंट के तीन उद्देश्य: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200" dirty="0"/>
              <a:t>भारत के लोगों के बीच बंधुत्व को बढ़ावा देने के लिए,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200" dirty="0"/>
              <a:t>व्यक्ति की गरिमा सुनिश्चित करना,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sz="3200" dirty="0">
                <a:solidFill>
                  <a:schemeClr val="tx1"/>
                </a:solidFill>
              </a:rPr>
              <a:t>राष्ट्र की एकता और अखंडता। 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भारतीय प्रस्तावना में क्या है?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72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hi-IN" sz="2800" dirty="0"/>
              <a:t>मौलिक अधिकार: स्वतंत्रता और समानता; व्यक्ति की गरिमा। </a:t>
            </a:r>
          </a:p>
          <a:p>
            <a:pPr algn="just"/>
            <a:r>
              <a:rPr lang="hi-IN" sz="2800" dirty="0"/>
              <a:t>निर्देशक सिद्धांत: सामाजिक और आर्थिक न्याय। </a:t>
            </a:r>
          </a:p>
          <a:p>
            <a:pPr algn="just"/>
            <a:r>
              <a:rPr lang="hi-IN" sz="2800" dirty="0"/>
              <a:t>मौलिक कर्तव्य: बंधुत्व। </a:t>
            </a:r>
          </a:p>
          <a:p>
            <a:pPr algn="just"/>
            <a:r>
              <a:rPr lang="hi-IN" sz="2800" dirty="0"/>
              <a:t>सकारात्मक कार्रवाई: समानता पर न्याय की प्रधानता। </a:t>
            </a:r>
          </a:p>
          <a:p>
            <a:pPr algn="just"/>
            <a:r>
              <a:rPr lang="hi-IN" sz="2800" dirty="0"/>
              <a:t>एससी/एसटी/ओबीसी आयोग। </a:t>
            </a:r>
          </a:p>
          <a:p>
            <a:pPr algn="just"/>
            <a:r>
              <a:rPr lang="hi-IN" sz="2800" dirty="0"/>
              <a:t>संविधानवाद: शक्तियों का वितरण, शक्तियों का पृथक्करण, न्यायिक समीक्षा। </a:t>
            </a:r>
            <a:endParaRPr lang="en-IN" sz="2800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16605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में प्रस्तावना किस प्रकार प्रतिबिम्बित होती है?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i-IN" sz="2800" dirty="0"/>
              <a:t>संप्रभु: आंतरिक रूप से सर्वोच्च और बाह्य रूप से स्वतंत्र। </a:t>
            </a:r>
          </a:p>
          <a:p>
            <a:pPr algn="just"/>
            <a:r>
              <a:rPr lang="hi-IN" sz="2800" dirty="0"/>
              <a:t>धर्मनिरपेक्ष: राष्ट्र धर्म तटस्थ और सभी धर्मों के लिए समान सम्मान। </a:t>
            </a:r>
          </a:p>
          <a:p>
            <a:pPr algn="just"/>
            <a:r>
              <a:rPr lang="hi-IN" sz="2800" dirty="0"/>
              <a:t>समाजवादी: लोकतांत्रिक समाजवाद और मिश्रित अर्थव्यवस्था- वितरणात्मक न्याय और आय में असमानताओं का उन्मूलन।</a:t>
            </a:r>
          </a:p>
          <a:p>
            <a:pPr algn="just"/>
            <a:r>
              <a:rPr lang="hi-IN" sz="2800" dirty="0"/>
              <a:t>1991 की नई आर्थिक नीतियाँ। </a:t>
            </a:r>
          </a:p>
          <a:p>
            <a:pPr algn="just"/>
            <a:r>
              <a:rPr lang="hi-IN" sz="2800" dirty="0"/>
              <a:t>डेमोक्रेटिक: गवर्नमेंट बाय चॉइस: विल ऑफ़ पीपल। </a:t>
            </a:r>
          </a:p>
          <a:p>
            <a:pPr algn="just"/>
            <a:r>
              <a:rPr lang="hi-IN" sz="2800" dirty="0"/>
              <a:t>गणतंत्र: राज्य के निर्वाचित प्रमुख। </a:t>
            </a:r>
            <a:endParaRPr lang="en-IN" sz="2800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महत्वपूर्ण शब्द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i-IN" sz="2800" dirty="0">
                <a:cs typeface="+mj-cs"/>
              </a:rPr>
              <a:t>प्रस्तावना लक्ष्यों, मूल्यों और आकांक्षाओं को इंगित करती है।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यह संविधान का हिस्सा है और इसमें जोड़कर इसे संशोधित किया जा सकता है। 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इसका उपयोग संविधान निर्माताओं की मंशा जानने के लिए किया जा सकता है।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अगला व्याख्यान।</a:t>
            </a:r>
            <a:endParaRPr lang="en-US" sz="2800" dirty="0">
              <a:cs typeface="+mj-cs"/>
            </a:endParaRPr>
          </a:p>
          <a:p>
            <a:pPr marL="0" indent="0" algn="just">
              <a:buNone/>
            </a:pP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नागरिकता: भारतीय नागरिक कौन है? नागरिकता कैसे प्राप्त होती है या समाप्त हो जाती है?</a:t>
            </a:r>
            <a:endParaRPr lang="en-IN" sz="2800" dirty="0">
              <a:cs typeface="+mj-cs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आज हमने क्या सीखा?</a:t>
            </a:r>
            <a:endParaRPr lang="en-IN" alt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i-IN" b="1" dirty="0"/>
              <a:t>अस्वीकरण</a:t>
            </a:r>
            <a:br>
              <a:rPr lang="en-US" b="1" dirty="0"/>
            </a:b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IN" sz="2000" dirty="0"/>
          </a:p>
          <a:p>
            <a:pPr marL="0" indent="0" algn="ctr">
              <a:buNone/>
            </a:pPr>
            <a:endParaRPr lang="en-IN" sz="2000" dirty="0"/>
          </a:p>
          <a:p>
            <a:pPr marL="0" indent="0" algn="ctr">
              <a:buNone/>
            </a:pPr>
            <a:r>
              <a:rPr lang="hi-IN" sz="2000" dirty="0"/>
              <a:t>व्याख्यान में वक्ता द्वारा व्यक्त किए गए विचार उनके निजी विचार हैं।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>
            <a:pPr algn="just"/>
            <a:r>
              <a:rPr lang="hi-IN" dirty="0"/>
              <a:t>प्रस्तावना का अर्थ है परिचय और यह हमें संविधान के अधिकार का स्रोत बताती है।</a:t>
            </a:r>
            <a:endParaRPr lang="en-US" dirty="0"/>
          </a:p>
          <a:p>
            <a:pPr algn="just"/>
            <a:r>
              <a:rPr lang="hi-IN" dirty="0"/>
              <a:t>यह निर्माताओं के आदर्शों, लक्ष्यों और विजन को इंगित करती है। </a:t>
            </a:r>
            <a:endParaRPr lang="en-US" dirty="0"/>
          </a:p>
          <a:p>
            <a:pPr algn="just"/>
            <a:r>
              <a:rPr lang="hi-IN" dirty="0"/>
              <a:t>यह हमें उन मूल्यों के बारे में बताती है जिन्हें संविधान प्राप्त करना चाहता है। </a:t>
            </a:r>
            <a:endParaRPr lang="en-US" dirty="0"/>
          </a:p>
          <a:p>
            <a:pPr algn="just"/>
            <a:r>
              <a:rPr lang="hi-IN" dirty="0"/>
              <a:t>यह हमें बताता है कि संविधान किस तरह के समाज की परिकल्पना करता है।</a:t>
            </a:r>
            <a:endParaRPr lang="en-US" dirty="0"/>
          </a:p>
          <a:p>
            <a:pPr algn="just"/>
            <a:r>
              <a:rPr lang="hi-IN" dirty="0"/>
              <a:t>गोलखनाथ बनाम पंजाब राज्य (1967): सुब्बा राव, सीजेआई- "प्रस्तावना में संक्षेप में इसके आदर्श और आकांक्षाएँ हैं।"</a:t>
            </a:r>
            <a:endParaRPr lang="en-IN" dirty="0"/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में प्रस्तावना क्यों होती है?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i-IN" dirty="0"/>
              <a:t>सभी संविधानों में प्रस्तावना का होना आवश्यक नहीं है?</a:t>
            </a:r>
            <a:endParaRPr lang="en-US" dirty="0"/>
          </a:p>
          <a:p>
            <a:r>
              <a:rPr lang="hi-IN" dirty="0"/>
              <a:t>लेकिन अधिकांश संविधानों में प्रस्तावना होती है।</a:t>
            </a:r>
            <a:endParaRPr lang="en-US" dirty="0"/>
          </a:p>
          <a:p>
            <a:pPr algn="just"/>
            <a:r>
              <a:rPr lang="hi-IN" dirty="0"/>
              <a:t>बेल्जियम, बोत्सवाना, ब्रुनेई, कनाडा, डेनमार्क, फिनलैंड, इटली, मलेशिया, मालदीव, नीदरलैंड, न्यूजीलैंड, नॉर्वे, ओमान, कतर, रोमानिया, सिंगापुर, स्वीडन, थाईलैंड जैसे 54 संविधानों में प्रस्तावना नहीं है।</a:t>
            </a:r>
            <a:endParaRPr lang="en-US" dirty="0"/>
          </a:p>
          <a:p>
            <a:r>
              <a:rPr lang="hi-IN" dirty="0"/>
              <a:t>भारत सरकार अधिनियम, 1935 एक तरह का संविधान था लेकिन इसकी प्रस्तावना नहीं थी।</a:t>
            </a:r>
            <a:endParaRPr lang="en-IN" dirty="0"/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क्या सभी संविधानों में प्रस्तावना होती है?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i-IN" dirty="0"/>
              <a:t>जिन 134 संविधानों में प्रस्तावना है, उनमें से 87 इसे प्रस्तावना कहते हैं लेकिन 47 इसे प्रस्तावना नहीं कहते।</a:t>
            </a:r>
            <a:endParaRPr lang="en-US" dirty="0"/>
          </a:p>
          <a:p>
            <a:pPr algn="just"/>
            <a:r>
              <a:rPr lang="hi-IN" b="1" dirty="0"/>
              <a:t>सबसे छोटी प्रस्तावना: </a:t>
            </a:r>
            <a:r>
              <a:rPr lang="hi-IN" dirty="0"/>
              <a:t>सबसे छोटी प्रस्तावना </a:t>
            </a:r>
            <a:r>
              <a:rPr lang="hi-IN" b="1" dirty="0"/>
              <a:t>ग्रीस के संविधान की है यानी 11 शब्द: </a:t>
            </a:r>
            <a:r>
              <a:rPr lang="hi-IN" dirty="0"/>
              <a:t>“पवित्र और उपसंस्कृति और अविभाज्य त्रिमूर्ति के नाम पर”।</a:t>
            </a:r>
            <a:endParaRPr lang="en-US" dirty="0"/>
          </a:p>
          <a:p>
            <a:r>
              <a:rPr lang="hi-IN" b="1" dirty="0"/>
              <a:t>सबसे लंबी प्रस्तावना: </a:t>
            </a:r>
            <a:r>
              <a:rPr lang="hi-IN" dirty="0"/>
              <a:t>ईरान का संविधान 3073 शब्दों में, चीन</a:t>
            </a:r>
            <a:r>
              <a:rPr lang="en-US" dirty="0"/>
              <a:t> </a:t>
            </a:r>
            <a:r>
              <a:rPr lang="hi-IN" dirty="0"/>
              <a:t>की प्रस्तावना में 1071 शब्द हैं।</a:t>
            </a:r>
            <a:endParaRPr lang="en-US" dirty="0"/>
          </a:p>
          <a:p>
            <a:r>
              <a:rPr lang="hi-IN" dirty="0"/>
              <a:t>121 प्रस्तावनाएँ लक्ष्य और मूल्यों को बताती है। 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क्या सभी संविधानों में प्रस्तावना होती है?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i-IN" dirty="0"/>
              <a:t>60 प्रस्तावनाओं में ईश्वर का संदर्भ - अल्बानिया, ब्राज़ील, युगांडा, जर्मनी, ग्रीस, ईरान, इराक और आयरलैंड।</a:t>
            </a:r>
            <a:endParaRPr lang="en-US" dirty="0"/>
          </a:p>
          <a:p>
            <a:pPr algn="just"/>
            <a:r>
              <a:rPr lang="hi-IN" dirty="0"/>
              <a:t>संप्रभुता, स्वतंत्रता, राष्ट्र की क्षेत्रीय अखंडता और आत्मनिर्णय का अधिकार।</a:t>
            </a:r>
            <a:endParaRPr lang="en-US" dirty="0"/>
          </a:p>
          <a:p>
            <a:r>
              <a:rPr lang="hi-IN" dirty="0"/>
              <a:t>लोकतंत्र, कानून का शासन, न्याय, सामाजिक न्याय, स्वतंत्रता, समानता, कानून के समक्ष समानता और मानवाधिकार।</a:t>
            </a:r>
            <a:endParaRPr lang="en-US" dirty="0"/>
          </a:p>
          <a:p>
            <a:r>
              <a:rPr lang="hi-IN" dirty="0"/>
              <a:t>अन्य देशों के साथ शांतिपूर्ण और सौहार्दपूर्ण संबंध, समृद्धि, कल्याण।</a:t>
            </a:r>
            <a:endParaRPr lang="en-US" dirty="0"/>
          </a:p>
          <a:p>
            <a:r>
              <a:rPr lang="hi-IN" dirty="0"/>
              <a:t>मानवतावाद, बहुलवाद, अल्पसंख्यकों के हितों की सुरक्षा।</a:t>
            </a:r>
            <a:endParaRPr lang="en-IN" dirty="0"/>
          </a:p>
        </p:txBody>
      </p:sp>
      <p:sp>
        <p:nvSpPr>
          <p:cNvPr id="4" name="TextBox 4"/>
          <p:cNvSpPr txBox="1"/>
          <p:nvPr/>
        </p:nvSpPr>
        <p:spPr>
          <a:xfrm>
            <a:off x="683895" y="188595"/>
            <a:ext cx="7952105" cy="81176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प्रस्तावना में निर्दिष्ट सामान्य मूल्य क्या</a:t>
            </a:r>
            <a:r>
              <a:rPr lang="en-US" sz="3400" dirty="0">
                <a:sym typeface="+mn-ea"/>
              </a:rPr>
              <a:t> </a:t>
            </a:r>
            <a:r>
              <a:rPr lang="hi-IN" sz="3400" dirty="0">
                <a:sym typeface="+mn-ea"/>
              </a:rPr>
              <a:t>हैं?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605" y="2493010"/>
            <a:ext cx="8229600" cy="4525963"/>
          </a:xfrm>
        </p:spPr>
        <p:txBody>
          <a:bodyPr>
            <a:normAutofit/>
          </a:bodyPr>
          <a:lstStyle/>
          <a:p>
            <a:r>
              <a:rPr lang="hi-IN" dirty="0"/>
              <a:t>कोई स्पष्ट रिकॉर्ड नहीं। </a:t>
            </a:r>
            <a:endParaRPr lang="en-US" dirty="0"/>
          </a:p>
          <a:p>
            <a:r>
              <a:rPr lang="hi-IN" dirty="0"/>
              <a:t>तीन मत: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hi-IN" dirty="0"/>
              <a:t>पंडित जवाहर लाल नेहरू के उद्देश्य संकल्प के आधार पर।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i-IN" dirty="0"/>
              <a:t>सर बी</a:t>
            </a:r>
            <a:r>
              <a:rPr lang="en-IN" dirty="0"/>
              <a:t>.</a:t>
            </a:r>
            <a:r>
              <a:rPr lang="hi-IN" dirty="0"/>
              <a:t>एन</a:t>
            </a:r>
            <a:r>
              <a:rPr lang="en-IN" dirty="0"/>
              <a:t>.</a:t>
            </a:r>
            <a:r>
              <a:rPr lang="hi-IN" dirty="0"/>
              <a:t> राव: संविधान सभा के सलाहकार। </a:t>
            </a:r>
            <a:endParaRPr lang="en-US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hi-IN" dirty="0"/>
              <a:t>मसौदा समिति: अधिकांश सदस्यों ने काम नहीं किया, डॉ.बी.आर. अम्बेडकर: प्रो.  आकाश सिंह राठौर। </a:t>
            </a:r>
            <a:endParaRPr lang="en-IN" dirty="0"/>
          </a:p>
        </p:txBody>
      </p:sp>
      <p:sp>
        <p:nvSpPr>
          <p:cNvPr id="4" name="TextBox 4"/>
          <p:cNvSpPr txBox="1"/>
          <p:nvPr/>
        </p:nvSpPr>
        <p:spPr>
          <a:xfrm>
            <a:off x="683895" y="188595"/>
            <a:ext cx="7952105" cy="16605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भारतीय प्रस्तावना का मसौदा किसने तैयार किया?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90291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i-IN" sz="1900" dirty="0"/>
              <a:t>विधायिका द्वारा साधारण अधिनियमों की प्रस्तावना अधिनियमित नहीं की जा सकती है।</a:t>
            </a:r>
            <a:endParaRPr lang="en-US" sz="1900" dirty="0"/>
          </a:p>
          <a:p>
            <a:pPr algn="just">
              <a:lnSpc>
                <a:spcPct val="150000"/>
              </a:lnSpc>
            </a:pPr>
            <a:r>
              <a:rPr lang="hi-IN" sz="1900" dirty="0"/>
              <a:t>प्रस्तावना को मूल रूप से उद्देश्य प्रस्ताव के रूप में प्रस्तुत किया गया था, लेकिन अंत में इसे हसरत मोहानी के सुझाव पर अपनाया गया था।</a:t>
            </a:r>
            <a:endParaRPr lang="en-US" sz="1900" dirty="0"/>
          </a:p>
          <a:p>
            <a:pPr algn="just">
              <a:lnSpc>
                <a:spcPct val="150000"/>
              </a:lnSpc>
            </a:pPr>
            <a:r>
              <a:rPr lang="hi-IN" sz="1900" dirty="0"/>
              <a:t>संविधान की प्रस्तावना को अन्य प्रावधानों की तरह ही संविधान सभा द्वारा अपनाया गया था।</a:t>
            </a:r>
            <a:endParaRPr lang="en-US" sz="1900" dirty="0"/>
          </a:p>
          <a:p>
            <a:pPr algn="just">
              <a:lnSpc>
                <a:spcPct val="150000"/>
              </a:lnSpc>
            </a:pPr>
            <a:r>
              <a:rPr lang="hi-IN" sz="1900" dirty="0"/>
              <a:t>रे बेरुबारी (1960) में - प्रस्तावना संविधान का हिस्सा नहीं है और इसमें संशोधन नहीं किया जा सकता है।</a:t>
            </a:r>
            <a:endParaRPr lang="en-US" sz="1900" dirty="0"/>
          </a:p>
          <a:p>
            <a:pPr algn="just">
              <a:lnSpc>
                <a:spcPct val="150000"/>
              </a:lnSpc>
            </a:pPr>
            <a:r>
              <a:rPr lang="hi-IN" sz="1900" dirty="0"/>
              <a:t>केशवानंद भारती निर्णय (1973) - प्रस्तावना संविधान का हिस्सा है और इसमें संशोधन किया जा सकता है।</a:t>
            </a:r>
            <a:endParaRPr lang="en-US" sz="1900" dirty="0"/>
          </a:p>
          <a:p>
            <a:pPr algn="just">
              <a:lnSpc>
                <a:spcPct val="150000"/>
              </a:lnSpc>
            </a:pPr>
            <a:r>
              <a:rPr lang="hi-IN" sz="1900" dirty="0"/>
              <a:t>प्रस्तावना संविधान की मूल संरचना है- उत्तर प्रदेश राज्य बनाम</a:t>
            </a:r>
            <a:r>
              <a:rPr lang="en-IN" sz="1900" dirty="0"/>
              <a:t> </a:t>
            </a:r>
            <a:r>
              <a:rPr lang="hi-IN" sz="1900" dirty="0"/>
              <a:t>दीना</a:t>
            </a:r>
            <a:r>
              <a:rPr lang="en-IN" sz="1900" dirty="0"/>
              <a:t> </a:t>
            </a:r>
            <a:r>
              <a:rPr lang="hi-IN" sz="1900" dirty="0"/>
              <a:t>नाथ शुक्ला (1997)।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क्या प्रस्तावना संविधान का भाग है</a:t>
            </a:r>
            <a:r>
              <a:rPr lang="en-IN" altLang="hi-IN" sz="3400" dirty="0">
                <a:sym typeface="+mn-ea"/>
              </a:rPr>
              <a:t> ?</a:t>
            </a:r>
            <a:endParaRPr lang="en-IN" alt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140" y="198884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hi-IN" sz="2800" dirty="0">
                <a:cs typeface="+mj-cs"/>
              </a:rPr>
              <a:t>चूँकि आज</a:t>
            </a:r>
            <a:r>
              <a:rPr lang="en-IN" altLang="hi-IN" sz="2800" dirty="0">
                <a:cs typeface="+mj-cs"/>
              </a:rPr>
              <a:t> </a:t>
            </a:r>
            <a:r>
              <a:rPr lang="hi-IN" sz="2800" dirty="0">
                <a:cs typeface="+mj-cs"/>
              </a:rPr>
              <a:t> प्रस्तावना </a:t>
            </a:r>
            <a:r>
              <a:rPr lang="en-IN" altLang="hi-IN" sz="2800" dirty="0">
                <a:cs typeface="+mj-cs"/>
              </a:rPr>
              <a:t> </a:t>
            </a:r>
            <a:r>
              <a:rPr lang="hi-IN" sz="2800" dirty="0">
                <a:cs typeface="+mj-cs"/>
              </a:rPr>
              <a:t>मूल</a:t>
            </a:r>
            <a:r>
              <a:rPr lang="en-IN" altLang="hi-IN" sz="2800" dirty="0">
                <a:cs typeface="+mj-cs"/>
              </a:rPr>
              <a:t> </a:t>
            </a:r>
            <a:r>
              <a:rPr lang="hi-IN" sz="2800" dirty="0">
                <a:cs typeface="+mj-cs"/>
              </a:rPr>
              <a:t> संरचना का हिस्सा है- इसमें संशोधन किया जा सकता है।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आख़िर कैसे?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केवल इसमें जोड़ने के एकमात्र तरीके द्वारा।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सुप्रीम कोर्ट ने 'समाजवादी' शब्द हटाने से किया इनकार कर दिया। 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प्रस्तावना को 1976 में 42वें संशोधन द्वारा संशोधित किया गया था।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तीन शब्द जोड़े गए: धर्मनिरपेक्ष, समाजवादी और अखंडता।</a:t>
            </a:r>
            <a:endParaRPr lang="en-IN" sz="2800" dirty="0">
              <a:cs typeface="+mj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83895" y="188595"/>
            <a:ext cx="7952105" cy="159659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क्या प्रस्तावना में संशोधन किया जा सकता हैं?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465" y="220472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hi-IN" dirty="0"/>
              <a:t>प्रस्तावना संविधान के प्रावधानों की व्याख्या में न्यायसंगत सहायता है।</a:t>
            </a:r>
            <a:endParaRPr lang="en-US" dirty="0"/>
          </a:p>
          <a:p>
            <a:pPr algn="just"/>
            <a:r>
              <a:rPr lang="hi-IN" dirty="0"/>
              <a:t>यदि प्रावधान स्पष्ट हैं- कोई आवश्यकता नहीं। </a:t>
            </a:r>
            <a:endParaRPr lang="en-US" dirty="0"/>
          </a:p>
          <a:p>
            <a:pPr algn="just"/>
            <a:r>
              <a:rPr lang="hi-IN" dirty="0"/>
              <a:t>यदि प्रावधान विरोधाभासी या मौन हैं, तो प्रस्तावना का उपयोग निर्माताओं के इरादे का पता लगाने के लिए किया जाता है।</a:t>
            </a:r>
            <a:endParaRPr lang="en-US" dirty="0"/>
          </a:p>
          <a:p>
            <a:pPr algn="just"/>
            <a:r>
              <a:rPr lang="hi-IN" dirty="0"/>
              <a:t>इन रे बेरुबारी (1960): “संविधान निर्माताओं के दिमाग को खोलने की कुंजी”।</a:t>
            </a:r>
            <a:endParaRPr lang="en-IN" dirty="0"/>
          </a:p>
        </p:txBody>
      </p:sp>
      <p:sp>
        <p:nvSpPr>
          <p:cNvPr id="6" name="TextBox 4"/>
          <p:cNvSpPr txBox="1"/>
          <p:nvPr/>
        </p:nvSpPr>
        <p:spPr>
          <a:xfrm>
            <a:off x="683895" y="188595"/>
            <a:ext cx="7952105" cy="16605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की व्याख्या में प्रस्तावना का क्या उपयोग किया जा सकता है?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1021</Words>
  <Application>Microsoft Office PowerPoint</Application>
  <PresentationFormat>On-screen Show (4:3)</PresentationFormat>
  <Paragraphs>94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अस्वीकरण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of Indian Constitution</dc:title>
  <dc:creator>Windows User</dc:creator>
  <cp:lastModifiedBy>Hitika Dutta</cp:lastModifiedBy>
  <cp:revision>66</cp:revision>
  <dcterms:created xsi:type="dcterms:W3CDTF">2020-12-19T05:33:00Z</dcterms:created>
  <dcterms:modified xsi:type="dcterms:W3CDTF">2024-11-06T12:05:51Z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976A85BF39F840C7ACDCC2D0F0A7757F_12</vt:lpwstr>
  </property>
  <property fmtid="{D5CDD505-2E9C-101B-9397-08002B2CF9AE}" pid="3" name="KSOProductBuildVer">
    <vt:lpwstr>1033-12.2.0.17545</vt:lpwstr>
  </property>
</Properties>
</file>