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76" r:id="rId5"/>
    <p:sldId id="260" r:id="rId6"/>
    <p:sldId id="261" r:id="rId7"/>
    <p:sldId id="262" r:id="rId8"/>
    <p:sldId id="263" r:id="rId9"/>
    <p:sldId id="264" r:id="rId10"/>
    <p:sldId id="265" r:id="rId11"/>
    <p:sldId id="266" r:id="rId12"/>
    <p:sldId id="267" r:id="rId13"/>
    <p:sldId id="268" r:id="rId14"/>
    <p:sldId id="269" r:id="rId15"/>
    <p:sldId id="274" r:id="rId16"/>
    <p:sldId id="275" r:id="rId17"/>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9" userDrawn="1">
          <p15:clr>
            <a:srgbClr val="A4A3A4"/>
          </p15:clr>
        </p15:guide>
        <p15:guide id="2" pos="288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2" d="100"/>
          <a:sy n="62" d="100"/>
        </p:scale>
        <p:origin x="1400" y="44"/>
      </p:cViewPr>
      <p:guideLst>
        <p:guide orient="horz" pos="2159"/>
        <p:guide pos="288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15BF2999-E2E8-4F5F-B690-2D32A10D43C6}" type="datetimeFigureOut">
              <a:rPr lang="en-IN" smtClean="0"/>
              <a:t>06-11-2024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AF36B02-2DFE-43EE-84AB-0FEC2145CE57}"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15BF2999-E2E8-4F5F-B690-2D32A10D43C6}" type="datetimeFigureOut">
              <a:rPr lang="en-IN" smtClean="0"/>
              <a:t>06-11-2024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AF36B02-2DFE-43EE-84AB-0FEC2145CE57}"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15BF2999-E2E8-4F5F-B690-2D32A10D43C6}" type="datetimeFigureOut">
              <a:rPr lang="en-IN" smtClean="0"/>
              <a:t>06-11-2024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AF36B02-2DFE-43EE-84AB-0FEC2145CE57}"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15BF2999-E2E8-4F5F-B690-2D32A10D43C6}" type="datetimeFigureOut">
              <a:rPr lang="en-IN" smtClean="0"/>
              <a:t>06-11-2024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AF36B02-2DFE-43EE-84AB-0FEC2145CE57}"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5BF2999-E2E8-4F5F-B690-2D32A10D43C6}" type="datetimeFigureOut">
              <a:rPr lang="en-IN" smtClean="0"/>
              <a:t>06-11-2024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AF36B02-2DFE-43EE-84AB-0FEC2145CE57}"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15BF2999-E2E8-4F5F-B690-2D32A10D43C6}" type="datetimeFigureOut">
              <a:rPr lang="en-IN" smtClean="0"/>
              <a:t>06-11-2024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AF36B02-2DFE-43EE-84AB-0FEC2145CE57}"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15BF2999-E2E8-4F5F-B690-2D32A10D43C6}" type="datetimeFigureOut">
              <a:rPr lang="en-IN" smtClean="0"/>
              <a:t>06-11-2024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AF36B02-2DFE-43EE-84AB-0FEC2145CE57}"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15BF2999-E2E8-4F5F-B690-2D32A10D43C6}" type="datetimeFigureOut">
              <a:rPr lang="en-IN" smtClean="0"/>
              <a:t>06-11-2024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AF36B02-2DFE-43EE-84AB-0FEC2145CE57}"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BF2999-E2E8-4F5F-B690-2D32A10D43C6}" type="datetimeFigureOut">
              <a:rPr lang="en-IN" smtClean="0"/>
              <a:t>06-11-2024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AF36B02-2DFE-43EE-84AB-0FEC2145CE57}"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5BF2999-E2E8-4F5F-B690-2D32A10D43C6}" type="datetimeFigureOut">
              <a:rPr lang="en-IN" smtClean="0"/>
              <a:t>06-11-2024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AF36B02-2DFE-43EE-84AB-0FEC2145CE57}"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5BF2999-E2E8-4F5F-B690-2D32A10D43C6}" type="datetimeFigureOut">
              <a:rPr lang="en-IN" smtClean="0"/>
              <a:t>06-11-2024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AF36B02-2DFE-43EE-84AB-0FEC2145CE57}"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BF2999-E2E8-4F5F-B690-2D32A10D43C6}" type="datetimeFigureOut">
              <a:rPr lang="en-IN" smtClean="0"/>
              <a:t>06-11-2024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F36B02-2DFE-43EE-84AB-0FEC2145CE57}"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i-IN" dirty="0"/>
              <a:t>भारत के संविधान पर ऑनलाइन पाठ्यक्रम</a:t>
            </a:r>
            <a:endParaRPr lang="en-IN" dirty="0"/>
          </a:p>
        </p:txBody>
      </p:sp>
      <p:sp>
        <p:nvSpPr>
          <p:cNvPr id="3" name="Subtitle 2"/>
          <p:cNvSpPr>
            <a:spLocks noGrp="1"/>
          </p:cNvSpPr>
          <p:nvPr>
            <p:ph type="subTitle" idx="1"/>
          </p:nvPr>
        </p:nvSpPr>
        <p:spPr/>
        <p:txBody>
          <a:bodyPr>
            <a:normAutofit/>
          </a:bodyPr>
          <a:lstStyle/>
          <a:p>
            <a:r>
              <a:rPr lang="hi-IN" sz="4000" b="1" dirty="0">
                <a:solidFill>
                  <a:schemeClr val="tx1"/>
                </a:solidFill>
              </a:rPr>
              <a:t>भारत में नागरिकता</a:t>
            </a:r>
            <a:endParaRPr lang="en-IN" sz="4000"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hi-IN" sz="3600" dirty="0">
                <a:sym typeface="+mn-ea"/>
              </a:rPr>
              <a:t>अनुच्छेद 6: पाकिस्तान से भारत आने वालों की नागरिकता</a:t>
            </a:r>
            <a:endParaRPr lang="en-IN" sz="3600" dirty="0"/>
          </a:p>
        </p:txBody>
      </p:sp>
      <p:sp>
        <p:nvSpPr>
          <p:cNvPr id="3" name="Content Placeholder 2"/>
          <p:cNvSpPr>
            <a:spLocks noGrp="1"/>
          </p:cNvSpPr>
          <p:nvPr>
            <p:ph idx="1"/>
          </p:nvPr>
        </p:nvSpPr>
        <p:spPr>
          <a:xfrm>
            <a:off x="467360" y="2276475"/>
            <a:ext cx="8229600" cy="4525963"/>
          </a:xfrm>
        </p:spPr>
        <p:txBody>
          <a:bodyPr>
            <a:normAutofit lnSpcReduction="10000"/>
          </a:bodyPr>
          <a:lstStyle/>
          <a:p>
            <a:pPr marL="0" indent="0" algn="just">
              <a:buNone/>
            </a:pPr>
            <a:r>
              <a:rPr lang="hi-IN" dirty="0"/>
              <a:t>ग</a:t>
            </a:r>
            <a:r>
              <a:rPr lang="en-IN" altLang="hi-IN" dirty="0"/>
              <a:t>)</a:t>
            </a:r>
            <a:r>
              <a:rPr lang="hi-IN" dirty="0"/>
              <a:t> यदि ऐसा 19 जुलाई, 1948 को या उसके बाद हुआ है, तो उसे 26 जनवरी, 1950 से पहले एक विशेष अधिकारी द्वारा भारत के नागरिक के रूप में पंजीकृत किया गया हो।</a:t>
            </a:r>
          </a:p>
          <a:p>
            <a:pPr marL="0" indent="0" algn="just">
              <a:buNone/>
            </a:pPr>
            <a:r>
              <a:rPr lang="hi-IN" dirty="0"/>
              <a:t>घ</a:t>
            </a:r>
            <a:r>
              <a:rPr lang="en-IN" altLang="hi-IN" dirty="0"/>
              <a:t>)</a:t>
            </a:r>
            <a:r>
              <a:rPr lang="hi-IN" dirty="0"/>
              <a:t> लेकिन किसी भी व्यक्ति को तब तक पंजीकृत नहीं किया जाना चाहिए जब तक कि वह आवेदन की तारीख से ठीक पहले कम से कम छह महीने के लिए भारत के क्षेत्र में निवासी न रहा हो।</a:t>
            </a:r>
            <a:endParaRPr lang="en-IN" dirty="0"/>
          </a:p>
        </p:txBody>
      </p:sp>
      <p:sp>
        <p:nvSpPr>
          <p:cNvPr id="4" name="TextBox 4"/>
          <p:cNvSpPr txBox="1"/>
          <p:nvPr/>
        </p:nvSpPr>
        <p:spPr>
          <a:xfrm>
            <a:off x="683895" y="188595"/>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अनुच्छेद 6: पाकिस्तान से भारत आने वालों की नागरिकता</a:t>
            </a:r>
            <a:endParaRPr lang="hi-IN" sz="3400" b="1" dirty="0">
              <a:solidFill>
                <a:prstClr val="black"/>
              </a:solidFill>
              <a:sym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81569"/>
            <a:ext cx="8229600" cy="4525963"/>
          </a:xfrm>
        </p:spPr>
        <p:txBody>
          <a:bodyPr>
            <a:normAutofit fontScale="85000" lnSpcReduction="10000"/>
          </a:bodyPr>
          <a:lstStyle/>
          <a:p>
            <a:pPr algn="just"/>
            <a:r>
              <a:rPr lang="hi-IN" dirty="0"/>
              <a:t>अनुच्छेद 5 और 6 में किसी बात के होते हुए भी।</a:t>
            </a:r>
          </a:p>
          <a:p>
            <a:pPr algn="just"/>
            <a:r>
              <a:rPr lang="hi-IN" dirty="0"/>
              <a:t>एक व्यक्ति जो 1 मार्च, 1947 के बाद भारत से पाकिस्तान चला गया है, उसे भारतीय नागरिक नहीं माना जाएगा।</a:t>
            </a:r>
          </a:p>
          <a:p>
            <a:pPr algn="just"/>
            <a:r>
              <a:rPr lang="hi-IN" dirty="0"/>
              <a:t>बशर्ते यह अनुच्छेद उस व्यक्ति पर लागू नहीं होगा जो पाकिस्तान में</a:t>
            </a:r>
            <a:r>
              <a:rPr lang="en-IN" altLang="hi-IN" dirty="0"/>
              <a:t> </a:t>
            </a:r>
            <a:r>
              <a:rPr lang="hi-IN" dirty="0"/>
              <a:t> प्रवास करने के बाद </a:t>
            </a:r>
            <a:r>
              <a:rPr lang="en-IN" altLang="hi-IN" dirty="0"/>
              <a:t> </a:t>
            </a:r>
            <a:r>
              <a:rPr lang="hi-IN" dirty="0"/>
              <a:t>पुनर्वास या स्थायी वापसी के परमिट के तहत भारत लौट आया है, इसे 19 जुलाई, 1948 के बाद प्रवासित माना जाएगा।</a:t>
            </a:r>
          </a:p>
          <a:p>
            <a:pPr algn="just"/>
            <a:r>
              <a:rPr lang="hi-IN" dirty="0"/>
              <a:t>इस प्रकार केवल पंजीकरण द्वारा नागरिकता प्राप्त कर सकते हैं, भले ही 19 जुलाई, 1948 से पहले वापस कर दिया गया हो।</a:t>
            </a:r>
            <a:endParaRPr lang="en-IN" dirty="0">
              <a:solidFill>
                <a:srgbClr val="FF0000"/>
              </a:solidFill>
            </a:endParaRPr>
          </a:p>
        </p:txBody>
      </p:sp>
      <p:sp>
        <p:nvSpPr>
          <p:cNvPr id="8" name="TextBox 4"/>
          <p:cNvSpPr txBox="1"/>
          <p:nvPr/>
        </p:nvSpPr>
        <p:spPr>
          <a:xfrm>
            <a:off x="683895" y="188595"/>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अनुच्छेद 7: पाकिस्तान में प्रवास करने वालों की नागरिकता।</a:t>
            </a:r>
            <a:endParaRPr lang="hi-IN" sz="3400" b="1" dirty="0">
              <a:solidFill>
                <a:prstClr val="black"/>
              </a:solidFill>
              <a:sym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3442"/>
            <a:ext cx="8229600" cy="4525963"/>
          </a:xfrm>
        </p:spPr>
        <p:txBody>
          <a:bodyPr>
            <a:normAutofit lnSpcReduction="10000"/>
          </a:bodyPr>
          <a:lstStyle/>
          <a:p>
            <a:pPr algn="just"/>
            <a:r>
              <a:rPr lang="hi-IN" dirty="0"/>
              <a:t>कोई भी व्यक्ति जो या जिनके माता-पिता या जिनके दादा-दादी में से कोई भी </a:t>
            </a:r>
            <a:r>
              <a:rPr lang="en-IN" altLang="hi-IN" dirty="0"/>
              <a:t> </a:t>
            </a:r>
            <a:r>
              <a:rPr lang="hi-IN" dirty="0"/>
              <a:t>भारत में </a:t>
            </a:r>
            <a:r>
              <a:rPr lang="en-IN" altLang="hi-IN" dirty="0"/>
              <a:t> </a:t>
            </a:r>
            <a:r>
              <a:rPr lang="hi-IN" dirty="0"/>
              <a:t>पैदा </a:t>
            </a:r>
            <a:r>
              <a:rPr lang="en-IN" altLang="hi-IN" dirty="0"/>
              <a:t> </a:t>
            </a:r>
            <a:r>
              <a:rPr lang="hi-IN" dirty="0"/>
              <a:t>हुआ था, जैसा कि 1935 के अधिनियम में परिभाषित है</a:t>
            </a:r>
            <a:r>
              <a:rPr lang="en-IN" altLang="hi-IN" dirty="0"/>
              <a:t>,</a:t>
            </a:r>
            <a:r>
              <a:rPr lang="hi-IN" dirty="0"/>
              <a:t> और </a:t>
            </a:r>
          </a:p>
          <a:p>
            <a:pPr algn="just"/>
            <a:r>
              <a:rPr lang="hi-IN" dirty="0"/>
              <a:t>जो आमतौर पर भारत के बाहर किसी भी देश में रहता है, उसे भारत का नागरिक माना जाएगा यदि:</a:t>
            </a:r>
            <a:r>
              <a:rPr lang="hi-IN" dirty="0">
                <a:solidFill>
                  <a:srgbClr val="FF0000"/>
                </a:solidFill>
              </a:rPr>
              <a:t>उन्होंने अपने निवास के देश में भारत के राजनयिक या कांसुलर प्रतिनिधि द्वारा पंजीकरण कराया है।</a:t>
            </a:r>
            <a:endParaRPr lang="en-IN" dirty="0"/>
          </a:p>
        </p:txBody>
      </p:sp>
      <p:sp>
        <p:nvSpPr>
          <p:cNvPr id="8" name="TextBox 4"/>
          <p:cNvSpPr txBox="1"/>
          <p:nvPr/>
        </p:nvSpPr>
        <p:spPr>
          <a:xfrm>
            <a:off x="683895" y="188595"/>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अनुच्छेद 8: भारत से बाहर रहने वाले लोगों की नागरिकता</a:t>
            </a:r>
            <a:endParaRPr lang="hi-IN" sz="3400" b="1" dirty="0">
              <a:solidFill>
                <a:prstClr val="black"/>
              </a:solidFill>
              <a:sym typeface="+mn-e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6400" y="2060575"/>
            <a:ext cx="8229600" cy="4525963"/>
          </a:xfrm>
        </p:spPr>
        <p:txBody>
          <a:bodyPr/>
          <a:lstStyle/>
          <a:p>
            <a:r>
              <a:rPr lang="en-IN" dirty="0"/>
              <a:t> </a:t>
            </a:r>
            <a:r>
              <a:rPr lang="hi-IN" dirty="0"/>
              <a:t>यदि उसने स्वेच्छा से विदेश की नागरिकता प्राप्त कर ली हो।</a:t>
            </a:r>
            <a:endParaRPr lang="en-IN" dirty="0"/>
          </a:p>
        </p:txBody>
      </p:sp>
      <p:sp>
        <p:nvSpPr>
          <p:cNvPr id="8" name="TextBox 4"/>
          <p:cNvSpPr txBox="1"/>
          <p:nvPr/>
        </p:nvSpPr>
        <p:spPr>
          <a:xfrm>
            <a:off x="683895" y="188595"/>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अनुच्छेद 9: नागरिकता की समाप्ति।</a:t>
            </a:r>
            <a:endParaRPr lang="hi-IN" sz="3400" b="1" dirty="0">
              <a:solidFill>
                <a:prstClr val="black"/>
              </a:solidFill>
              <a:sym typeface="+mn-e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5147" y="1849120"/>
            <a:ext cx="8229600" cy="4525963"/>
          </a:xfrm>
        </p:spPr>
        <p:txBody>
          <a:bodyPr>
            <a:noAutofit/>
          </a:bodyPr>
          <a:lstStyle/>
          <a:p>
            <a:pPr algn="just"/>
            <a:r>
              <a:rPr lang="hi-IN" sz="2800" dirty="0"/>
              <a:t>अनुच्छेद 11: नागरिकता के अधिग्रहण और समाप्ति और नागरिकता से संबंधित सभी मामलों के संबंध में नागरिकता को विनियमित करने के लिए संसद को पूर्ण अधिकार दिया गया।</a:t>
            </a:r>
          </a:p>
          <a:p>
            <a:pPr algn="just"/>
            <a:r>
              <a:rPr lang="hi-IN" sz="2800" dirty="0"/>
              <a:t>नागरिकता केंद्रित विषय: संघ सूची की प्रविष्टि संख्या 17</a:t>
            </a:r>
            <a:r>
              <a:rPr lang="hi-IN" sz="2800" dirty="0">
                <a:sym typeface="+mn-ea"/>
              </a:rPr>
              <a:t>।</a:t>
            </a:r>
            <a:endParaRPr lang="hi-IN" sz="2800" dirty="0"/>
          </a:p>
          <a:p>
            <a:pPr algn="just"/>
            <a:r>
              <a:rPr lang="hi-IN" sz="2800" dirty="0"/>
              <a:t>नागरिकता अधिनियम, 1955</a:t>
            </a:r>
            <a:r>
              <a:rPr lang="hi-IN" sz="2800" dirty="0">
                <a:sym typeface="+mn-ea"/>
              </a:rPr>
              <a:t>।</a:t>
            </a:r>
            <a:endParaRPr lang="hi-IN" sz="2800" dirty="0"/>
          </a:p>
          <a:p>
            <a:pPr algn="just"/>
            <a:r>
              <a:rPr lang="hi-IN" sz="2800" dirty="0"/>
              <a:t>1986,1992,2003,2005,2015 और 2019 में संशोधन</a:t>
            </a:r>
            <a:r>
              <a:rPr lang="hi-IN" sz="2800" dirty="0">
                <a:sym typeface="+mn-ea"/>
              </a:rPr>
              <a:t>।</a:t>
            </a:r>
            <a:endParaRPr lang="hi-IN" sz="2800" dirty="0"/>
          </a:p>
          <a:p>
            <a:pPr algn="just"/>
            <a:r>
              <a:rPr lang="hi-IN" sz="2800" dirty="0">
                <a:solidFill>
                  <a:schemeClr val="tx1"/>
                </a:solidFill>
              </a:rPr>
              <a:t>राज्यों की कोई भूमिका नहीं: सी</a:t>
            </a:r>
            <a:r>
              <a:rPr lang="en-IN" altLang="hi-IN" sz="2800" dirty="0">
                <a:solidFill>
                  <a:schemeClr val="tx1"/>
                </a:solidFill>
              </a:rPr>
              <a:t>.</a:t>
            </a:r>
            <a:r>
              <a:rPr lang="hi-IN" sz="2800" dirty="0">
                <a:solidFill>
                  <a:schemeClr val="tx1"/>
                </a:solidFill>
              </a:rPr>
              <a:t>ए</a:t>
            </a:r>
            <a:r>
              <a:rPr lang="en-IN" altLang="hi-IN" sz="2800" dirty="0">
                <a:solidFill>
                  <a:schemeClr val="tx1"/>
                </a:solidFill>
              </a:rPr>
              <a:t>.</a:t>
            </a:r>
            <a:r>
              <a:rPr lang="hi-IN" sz="2800" dirty="0">
                <a:solidFill>
                  <a:schemeClr val="tx1"/>
                </a:solidFill>
              </a:rPr>
              <a:t>ए के विरुद्ध विधानसभा प्रस्ताव</a:t>
            </a:r>
            <a:r>
              <a:rPr lang="hi-IN" sz="2800" dirty="0">
                <a:solidFill>
                  <a:schemeClr val="tx1"/>
                </a:solidFill>
                <a:sym typeface="+mn-ea"/>
              </a:rPr>
              <a:t>।</a:t>
            </a:r>
            <a:endParaRPr lang="en-IN" sz="2800" dirty="0">
              <a:solidFill>
                <a:schemeClr val="tx1"/>
              </a:solidFill>
            </a:endParaRPr>
          </a:p>
          <a:p>
            <a:endParaRPr lang="en-IN" sz="2900" dirty="0">
              <a:solidFill>
                <a:schemeClr val="tx1"/>
              </a:solidFill>
            </a:endParaRPr>
          </a:p>
          <a:p>
            <a:pPr marL="0" indent="0">
              <a:buNone/>
            </a:pPr>
            <a:endParaRPr lang="en-IN" sz="2300" dirty="0">
              <a:solidFill>
                <a:schemeClr val="tx1"/>
              </a:solidFill>
            </a:endParaRPr>
          </a:p>
        </p:txBody>
      </p:sp>
      <p:sp>
        <p:nvSpPr>
          <p:cNvPr id="8" name="TextBox 4"/>
          <p:cNvSpPr txBox="1"/>
          <p:nvPr/>
        </p:nvSpPr>
        <p:spPr>
          <a:xfrm>
            <a:off x="683894" y="116632"/>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अनुच्छेद 11: नागरिकता को विनियमित करने के लिए संसद</a:t>
            </a:r>
            <a:endParaRPr lang="hi-IN" sz="3400" b="1" dirty="0">
              <a:solidFill>
                <a:prstClr val="black"/>
              </a:solidFill>
              <a:sym typeface="+mn-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hi-IN" dirty="0"/>
              <a:t>नागरिकता: राज्य केंद्रित अवधारणा</a:t>
            </a:r>
          </a:p>
          <a:p>
            <a:r>
              <a:rPr lang="hi-IN" dirty="0"/>
              <a:t>नागरिकता: अधिकारों का बंडल</a:t>
            </a:r>
            <a:endParaRPr lang="en-IN" dirty="0"/>
          </a:p>
          <a:p>
            <a:r>
              <a:rPr lang="hi-IN" dirty="0"/>
              <a:t>जूस सोली और जूस सेंगुइनिस</a:t>
            </a:r>
            <a:endParaRPr lang="en-IN" dirty="0"/>
          </a:p>
          <a:p>
            <a:r>
              <a:rPr lang="hi-IN" dirty="0"/>
              <a:t>एक भारतीय नागरिक कौन है?</a:t>
            </a:r>
            <a:endParaRPr lang="en-IN" dirty="0"/>
          </a:p>
          <a:p>
            <a:pPr marL="0" indent="0">
              <a:buNone/>
            </a:pPr>
            <a:r>
              <a:rPr lang="hi-IN" dirty="0"/>
              <a:t>अगला व्याख्यान</a:t>
            </a:r>
            <a:endParaRPr lang="en-IN" dirty="0"/>
          </a:p>
        </p:txBody>
      </p:sp>
      <p:sp>
        <p:nvSpPr>
          <p:cNvPr id="8" name="TextBox 4"/>
          <p:cNvSpPr txBox="1"/>
          <p:nvPr/>
        </p:nvSpPr>
        <p:spPr>
          <a:xfrm>
            <a:off x="683895" y="188595"/>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आज हमने क्या सीखा?</a:t>
            </a:r>
            <a:endParaRPr lang="hi-IN" sz="3400" b="1" dirty="0">
              <a:solidFill>
                <a:prstClr val="black"/>
              </a:solidFill>
              <a:sym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276872"/>
            <a:ext cx="8229600" cy="1143000"/>
          </a:xfrm>
        </p:spPr>
        <p:txBody>
          <a:bodyPr/>
          <a:lstStyle/>
          <a:p>
            <a:r>
              <a:rPr lang="hi-IN" b="1" dirty="0"/>
              <a:t>अस्वीकरण</a:t>
            </a:r>
            <a:endParaRPr lang="en-IN" dirty="0"/>
          </a:p>
        </p:txBody>
      </p:sp>
      <p:sp>
        <p:nvSpPr>
          <p:cNvPr id="3" name="Content Placeholder 2"/>
          <p:cNvSpPr>
            <a:spLocks noGrp="1"/>
          </p:cNvSpPr>
          <p:nvPr>
            <p:ph idx="1"/>
          </p:nvPr>
        </p:nvSpPr>
        <p:spPr>
          <a:xfrm>
            <a:off x="611560" y="3068960"/>
            <a:ext cx="8229600" cy="4525963"/>
          </a:xfrm>
        </p:spPr>
        <p:txBody>
          <a:bodyPr/>
          <a:lstStyle/>
          <a:p>
            <a:pPr marL="0" indent="0" algn="ctr">
              <a:buNone/>
            </a:pPr>
            <a:r>
              <a:rPr lang="hi-IN" sz="2400" dirty="0"/>
              <a:t>व्याख्यान में वक्ता द्वारा व्यक्त किए गए विचार उनके निजी विचार हैं।</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hi-IN" dirty="0"/>
              <a:t>नागरिकता राष्ट्रों की कानूनी सदस्यता है</a:t>
            </a:r>
            <a:r>
              <a:rPr lang="hi-IN" dirty="0">
                <a:sym typeface="+mn-ea"/>
              </a:rPr>
              <a:t>।</a:t>
            </a:r>
            <a:endParaRPr lang="hi-IN" dirty="0"/>
          </a:p>
          <a:p>
            <a:pPr algn="just"/>
            <a:r>
              <a:rPr lang="hi-IN" dirty="0"/>
              <a:t>बाहरी व्यक्ति संदर्भ: विदेशी, शत्रु, प्रवासी, अवैध प्रवासी, शरणार्थी आदि।</a:t>
            </a:r>
          </a:p>
          <a:p>
            <a:pPr algn="just"/>
            <a:r>
              <a:rPr lang="hi-IN" dirty="0"/>
              <a:t>नागरिकता एक राजनीतिक समुदाय के भीतर समानता और एकीकरण का वादा है</a:t>
            </a:r>
            <a:r>
              <a:rPr lang="hi-IN" dirty="0">
                <a:sym typeface="+mn-ea"/>
              </a:rPr>
              <a:t>।</a:t>
            </a:r>
            <a:endParaRPr lang="en-IN" dirty="0"/>
          </a:p>
        </p:txBody>
      </p:sp>
      <p:sp>
        <p:nvSpPr>
          <p:cNvPr id="6" name="TextBox 4"/>
          <p:cNvSpPr txBox="1"/>
          <p:nvPr/>
        </p:nvSpPr>
        <p:spPr>
          <a:xfrm>
            <a:off x="683895" y="188595"/>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नागरिकता क्यों जरूरी है?</a:t>
            </a:r>
            <a:endParaRPr lang="hi-IN" sz="3400" b="1" dirty="0">
              <a:solidFill>
                <a:prstClr val="black"/>
              </a:solidFill>
              <a:sym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8635" y="1988840"/>
            <a:ext cx="8229600" cy="4525963"/>
          </a:xfrm>
        </p:spPr>
        <p:txBody>
          <a:bodyPr/>
          <a:lstStyle/>
          <a:p>
            <a:pPr algn="just"/>
            <a:r>
              <a:rPr lang="hi-IN" dirty="0"/>
              <a:t>जब लोग एक संप्रभु राजनीतिक प्राधिकार की सहमति से परस्पर सहमत नियमों के ढांचे के भीतर एक साथ रहने के लिए सहमत होते हैं।</a:t>
            </a:r>
          </a:p>
          <a:p>
            <a:pPr algn="just"/>
            <a:r>
              <a:rPr lang="hi-IN" dirty="0"/>
              <a:t>संविधान पारस्परिक रूप से सहमत नियमों को दर्शाता है- यह एक पवित्र प्रतिज्ञा-पत्र और एक सामाजिक अनुबंध है।</a:t>
            </a:r>
          </a:p>
          <a:p>
            <a:pPr algn="just"/>
            <a:r>
              <a:rPr lang="hi-IN" dirty="0"/>
              <a:t>राजनीतिक अधिकार का अर्थ है इन नियमों को लागू करने की शक्ति।</a:t>
            </a:r>
            <a:endParaRPr lang="en-IN" dirty="0"/>
          </a:p>
        </p:txBody>
      </p:sp>
      <p:sp>
        <p:nvSpPr>
          <p:cNvPr id="6" name="TextBox 4"/>
          <p:cNvSpPr txBox="1"/>
          <p:nvPr/>
        </p:nvSpPr>
        <p:spPr>
          <a:xfrm>
            <a:off x="683260" y="188595"/>
            <a:ext cx="7952105" cy="1596591"/>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राजनीतिक समुदाय कैसे अस्तित्व में आता</a:t>
            </a:r>
            <a:r>
              <a:rPr lang="en-US" sz="3400" dirty="0">
                <a:sym typeface="+mn-ea"/>
              </a:rPr>
              <a:t> </a:t>
            </a:r>
            <a:r>
              <a:rPr lang="hi-IN" sz="3400" dirty="0">
                <a:sym typeface="+mn-ea"/>
              </a:rPr>
              <a:t>हैं?</a:t>
            </a:r>
            <a:endParaRPr lang="hi-IN" sz="3400" b="1" dirty="0">
              <a:solidFill>
                <a:prstClr val="black"/>
              </a:solidFill>
              <a:sym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8000" y="1628800"/>
            <a:ext cx="8229600" cy="4525963"/>
          </a:xfrm>
        </p:spPr>
        <p:txBody>
          <a:bodyPr>
            <a:normAutofit fontScale="92500" lnSpcReduction="10000"/>
          </a:bodyPr>
          <a:lstStyle/>
          <a:p>
            <a:pPr algn="just"/>
            <a:r>
              <a:rPr lang="hi-IN" dirty="0">
                <a:cs typeface="+mj-cs"/>
              </a:rPr>
              <a:t>नागरिकता को व्यक्तियों की कानूनी/औपचारिक स्थिति के संदर्भ में देखा जाता है।</a:t>
            </a:r>
          </a:p>
          <a:p>
            <a:pPr algn="just"/>
            <a:r>
              <a:rPr lang="hi-IN" dirty="0">
                <a:cs typeface="+mj-cs"/>
              </a:rPr>
              <a:t>इसका मतलब है राष्ट्रीयता यानी राष्ट्र की सदस्यता। </a:t>
            </a:r>
          </a:p>
          <a:p>
            <a:pPr algn="just"/>
            <a:r>
              <a:rPr lang="hi-IN" dirty="0">
                <a:cs typeface="+mj-cs"/>
              </a:rPr>
              <a:t>राष्ट्र मोटे तौर पर 20वीं सदी की अवधारणा है</a:t>
            </a:r>
            <a:r>
              <a:rPr lang="hi-IN" dirty="0"/>
              <a:t>।</a:t>
            </a:r>
            <a:endParaRPr lang="en-IN" dirty="0">
              <a:cs typeface="+mj-cs"/>
            </a:endParaRPr>
          </a:p>
          <a:p>
            <a:pPr algn="just"/>
            <a:r>
              <a:rPr lang="hi-IN" dirty="0">
                <a:cs typeface="+mj-cs"/>
              </a:rPr>
              <a:t>नागरिकता अधिकारों का बंडल है: अनुच्छेद 19, वोट का अधिकार, पदों को धारण करने का अधिकार। </a:t>
            </a:r>
          </a:p>
          <a:p>
            <a:pPr algn="just"/>
            <a:r>
              <a:rPr lang="hi-IN" dirty="0">
                <a:cs typeface="+mj-cs"/>
              </a:rPr>
              <a:t>नागरिकता कर्तव्य भी थोपती है-अनुच्छेद 51ए।  </a:t>
            </a:r>
            <a:endParaRPr lang="en-IN" dirty="0">
              <a:cs typeface="+mj-cs"/>
            </a:endParaRPr>
          </a:p>
        </p:txBody>
      </p:sp>
      <p:sp>
        <p:nvSpPr>
          <p:cNvPr id="8" name="TextBox 4"/>
          <p:cNvSpPr txBox="1"/>
          <p:nvPr/>
        </p:nvSpPr>
        <p:spPr>
          <a:xfrm>
            <a:off x="683895" y="188595"/>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नागरिकता के कानूनी निहित अर्थ क्या हैं?</a:t>
            </a:r>
            <a:endParaRPr lang="hi-IN" sz="3400" b="1" dirty="0">
              <a:solidFill>
                <a:prstClr val="black"/>
              </a:solidFill>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hi-IN" dirty="0"/>
              <a:t>संबद्ध के मामले में नागरिकता का विचार केवल औपचारिक/कानूनी सदस्यता से बढ़कर है।</a:t>
            </a:r>
          </a:p>
          <a:p>
            <a:pPr algn="just"/>
            <a:r>
              <a:rPr lang="hi-IN" dirty="0"/>
              <a:t>मूल समानता: गैर-भेदभाव- अनुच्छेद 15.</a:t>
            </a:r>
          </a:p>
          <a:p>
            <a:pPr algn="just"/>
            <a:r>
              <a:rPr lang="hi-IN" dirty="0"/>
              <a:t>राज्य किसी भी नागरिक के विरुद्ध कुछ निषिद्ध आधारों पर भेदभाव नहीं कर सकता है।</a:t>
            </a:r>
          </a:p>
          <a:p>
            <a:pPr algn="just"/>
            <a:r>
              <a:rPr lang="hi-IN" dirty="0"/>
              <a:t>वास्तविक समानता के लिए विशेष उपाय की आवश्यकता है: महिलाएं।</a:t>
            </a:r>
            <a:r>
              <a:rPr lang="en-US" dirty="0"/>
              <a:t> </a:t>
            </a:r>
            <a:endParaRPr lang="en-IN" dirty="0"/>
          </a:p>
        </p:txBody>
      </p:sp>
      <p:sp>
        <p:nvSpPr>
          <p:cNvPr id="8" name="TextBox 4"/>
          <p:cNvSpPr txBox="1"/>
          <p:nvPr/>
        </p:nvSpPr>
        <p:spPr>
          <a:xfrm>
            <a:off x="683895" y="188595"/>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नागरिकता के कानूनी निहित अर्थ क्या हैं?</a:t>
            </a:r>
            <a:endParaRPr lang="hi-IN" sz="3400" b="1" dirty="0">
              <a:solidFill>
                <a:prstClr val="black"/>
              </a:solidFill>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hi-IN" dirty="0">
                <a:solidFill>
                  <a:schemeClr val="tx1"/>
                </a:solidFill>
              </a:rPr>
              <a:t>जूस सोलिस: व्यापक अवधारणा-नागरिकता का अधिकार मिट्टी या जन्म स्थान से जुड़ा है।</a:t>
            </a:r>
          </a:p>
          <a:p>
            <a:pPr marL="0" indent="0" algn="just">
              <a:buNone/>
            </a:pPr>
            <a:endParaRPr lang="en-IN" dirty="0">
              <a:solidFill>
                <a:schemeClr val="tx1"/>
              </a:solidFill>
            </a:endParaRPr>
          </a:p>
          <a:p>
            <a:pPr algn="just"/>
            <a:r>
              <a:rPr lang="hi-IN" dirty="0">
                <a:solidFill>
                  <a:schemeClr val="tx1"/>
                </a:solidFill>
              </a:rPr>
              <a:t>जूस सेंगुइनिस: संकीर्ण अवधारणा-नागरिकता रक्त संबंधों से आती है।  </a:t>
            </a:r>
            <a:r>
              <a:rPr lang="hi-IN" dirty="0">
                <a:solidFill>
                  <a:srgbClr val="FF0000"/>
                </a:solidFill>
              </a:rPr>
              <a:t> </a:t>
            </a:r>
            <a:endParaRPr lang="en-IN" dirty="0"/>
          </a:p>
        </p:txBody>
      </p:sp>
      <p:sp>
        <p:nvSpPr>
          <p:cNvPr id="8" name="TextBox 4"/>
          <p:cNvSpPr txBox="1"/>
          <p:nvPr/>
        </p:nvSpPr>
        <p:spPr>
          <a:xfrm>
            <a:off x="683895" y="188595"/>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नागरिकता के दो सिद्धांत</a:t>
            </a:r>
            <a:endParaRPr lang="hi-IN" sz="3400" b="1" dirty="0">
              <a:solidFill>
                <a:prstClr val="black"/>
              </a:solidFill>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8000" y="1988840"/>
            <a:ext cx="8229600" cy="4525963"/>
          </a:xfrm>
        </p:spPr>
        <p:txBody>
          <a:bodyPr>
            <a:normAutofit lnSpcReduction="10000"/>
          </a:bodyPr>
          <a:lstStyle/>
          <a:p>
            <a:pPr algn="just"/>
            <a:r>
              <a:rPr lang="hi-IN" dirty="0"/>
              <a:t>शब्द नागरिक परिभाषित नहीं</a:t>
            </a:r>
            <a:r>
              <a:rPr lang="hi-IN" dirty="0">
                <a:sym typeface="+mn-ea"/>
              </a:rPr>
              <a:t>।</a:t>
            </a:r>
            <a:endParaRPr lang="hi-IN" dirty="0"/>
          </a:p>
          <a:p>
            <a:pPr algn="just"/>
            <a:r>
              <a:rPr lang="hi-IN" dirty="0"/>
              <a:t>डॉ. बी.आर. अम्बेडकर: नागरिकता के अतिरिक्त किसी अन्य विषय ने मसौदा समिति को इतना सिरदर्द नहीं दिया है।</a:t>
            </a:r>
          </a:p>
          <a:p>
            <a:pPr algn="just"/>
            <a:r>
              <a:rPr lang="hi-IN" dirty="0"/>
              <a:t>अनेक प्रारूप तैयार कर नष्ट कर दिये गये।</a:t>
            </a:r>
          </a:p>
          <a:p>
            <a:pPr algn="just"/>
            <a:r>
              <a:rPr lang="hi-IN" dirty="0"/>
              <a:t>संविधान का भाग </a:t>
            </a:r>
            <a:r>
              <a:rPr lang="en-IN" dirty="0"/>
              <a:t>II: </a:t>
            </a:r>
            <a:r>
              <a:rPr lang="hi-IN" dirty="0"/>
              <a:t>अनुच्छेद 5 से 11 नागरिकता से संबंधित है।</a:t>
            </a:r>
          </a:p>
          <a:p>
            <a:pPr algn="just"/>
            <a:r>
              <a:rPr lang="hi-IN" dirty="0"/>
              <a:t>ये अनुच्छेद 26 नवंबर, 1949 को ही लागू हुए थे।</a:t>
            </a:r>
            <a:endParaRPr lang="en-IN" dirty="0"/>
          </a:p>
        </p:txBody>
      </p:sp>
      <p:sp>
        <p:nvSpPr>
          <p:cNvPr id="8" name="TextBox 4"/>
          <p:cNvSpPr txBox="1"/>
          <p:nvPr/>
        </p:nvSpPr>
        <p:spPr>
          <a:xfrm>
            <a:off x="683895" y="188595"/>
            <a:ext cx="7952105" cy="1596591"/>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संविधान के अनुसार भारतीय नागरिक कौन</a:t>
            </a:r>
            <a:r>
              <a:rPr lang="en-US" sz="3400" dirty="0">
                <a:sym typeface="+mn-ea"/>
              </a:rPr>
              <a:t> </a:t>
            </a:r>
            <a:r>
              <a:rPr lang="hi-IN" sz="3400" dirty="0">
                <a:sym typeface="+mn-ea"/>
              </a:rPr>
              <a:t>है?</a:t>
            </a:r>
            <a:endParaRPr lang="hi-IN" sz="3400" b="1" dirty="0">
              <a:solidFill>
                <a:prstClr val="black"/>
              </a:solidFill>
              <a:sym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r>
              <a:rPr lang="hi-IN" dirty="0"/>
              <a:t>अनुच्छेद 5: 26 जनवरी 1950 को नागरिकता</a:t>
            </a:r>
          </a:p>
          <a:p>
            <a:pPr algn="just"/>
            <a:r>
              <a:rPr lang="hi-IN" dirty="0"/>
              <a:t>प्रत्येक व्यक्ति जिसका भारत के क्षेत्र में अपना डोमिसाइल (निवास) है</a:t>
            </a:r>
            <a:r>
              <a:rPr lang="en-IN" altLang="hi-IN" dirty="0"/>
              <a:t>, </a:t>
            </a:r>
            <a:r>
              <a:rPr lang="hi-IN" dirty="0"/>
              <a:t>और</a:t>
            </a:r>
            <a:endParaRPr lang="en-IN" dirty="0"/>
          </a:p>
          <a:p>
            <a:pPr algn="just"/>
            <a:r>
              <a:rPr lang="hi-IN" dirty="0"/>
              <a:t>जो भारत में पैदा हुआ था</a:t>
            </a:r>
            <a:r>
              <a:rPr lang="en-IN" altLang="hi-IN" dirty="0"/>
              <a:t>,</a:t>
            </a:r>
            <a:r>
              <a:rPr lang="hi-IN" dirty="0"/>
              <a:t> या </a:t>
            </a:r>
          </a:p>
          <a:p>
            <a:pPr algn="just"/>
            <a:r>
              <a:rPr lang="hi-IN" dirty="0"/>
              <a:t>जिनके माता-पिता में से कोई भी भारत के क्षेत्र में पैदा हुआ था</a:t>
            </a:r>
            <a:r>
              <a:rPr lang="en-IN" altLang="hi-IN" dirty="0"/>
              <a:t>,</a:t>
            </a:r>
            <a:r>
              <a:rPr lang="hi-IN" dirty="0"/>
              <a:t> या</a:t>
            </a:r>
          </a:p>
          <a:p>
            <a:pPr algn="just"/>
            <a:r>
              <a:rPr lang="hi-IN" dirty="0"/>
              <a:t>जो इस तरह के प्रारंभ से ठीक पहले कम से कम पांच साल के तक भारत के क्षेत्र में सामान्य रूप से निवासी रहा हो</a:t>
            </a:r>
          </a:p>
          <a:p>
            <a:pPr algn="just"/>
            <a:r>
              <a:rPr lang="hi-IN" dirty="0"/>
              <a:t>भारत का नागरिक होगा। </a:t>
            </a:r>
            <a:endParaRPr lang="en-IN" dirty="0"/>
          </a:p>
          <a:p>
            <a:endParaRPr lang="en-IN" dirty="0"/>
          </a:p>
        </p:txBody>
      </p:sp>
      <p:sp>
        <p:nvSpPr>
          <p:cNvPr id="8" name="TextBox 4"/>
          <p:cNvSpPr txBox="1"/>
          <p:nvPr/>
        </p:nvSpPr>
        <p:spPr>
          <a:xfrm>
            <a:off x="683895" y="188595"/>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नागरिक कौन है?</a:t>
            </a:r>
            <a:endParaRPr lang="hi-IN" sz="3400" b="1" dirty="0">
              <a:solidFill>
                <a:prstClr val="black"/>
              </a:solidFill>
              <a:sym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5147" y="1916832"/>
            <a:ext cx="8229600" cy="4525963"/>
          </a:xfrm>
        </p:spPr>
        <p:txBody>
          <a:bodyPr>
            <a:normAutofit fontScale="92500" lnSpcReduction="10000"/>
          </a:bodyPr>
          <a:lstStyle/>
          <a:p>
            <a:r>
              <a:rPr lang="hi-IN" dirty="0"/>
              <a:t>विभाजन: दोषपूर्ण दो राष्ट्र सिद्धांत</a:t>
            </a:r>
            <a:r>
              <a:rPr lang="hi-IN" dirty="0">
                <a:sym typeface="+mn-ea"/>
              </a:rPr>
              <a:t>।</a:t>
            </a:r>
            <a:endParaRPr lang="hi-IN" dirty="0"/>
          </a:p>
          <a:p>
            <a:pPr algn="just"/>
            <a:r>
              <a:rPr lang="hi-IN" dirty="0"/>
              <a:t>अनुच्छेद 6: एक व्यक्ति जो पाकिस्तान से भारत आया है, उसे भारत का नागरिक माना जाएगा यदि और</a:t>
            </a:r>
          </a:p>
          <a:p>
            <a:pPr marL="0" indent="0" algn="just">
              <a:buNone/>
            </a:pPr>
            <a:r>
              <a:rPr lang="hi-IN" dirty="0"/>
              <a:t>क</a:t>
            </a:r>
            <a:r>
              <a:rPr lang="en-IN" altLang="hi-IN" dirty="0"/>
              <a:t>)</a:t>
            </a:r>
            <a:r>
              <a:rPr lang="hi-IN" dirty="0"/>
              <a:t> वह या उसके माता-पिता या उसके किसी दादा-दादी का जन्म भारत सरकार अधिनियम, 1935 द्वारा परिभाषित भारत में हुआ था।</a:t>
            </a:r>
          </a:p>
          <a:p>
            <a:pPr marL="0" indent="0" algn="just">
              <a:buNone/>
            </a:pPr>
            <a:r>
              <a:rPr lang="hi-IN" dirty="0"/>
              <a:t>ख</a:t>
            </a:r>
            <a:r>
              <a:rPr lang="en-IN" altLang="hi-IN" dirty="0"/>
              <a:t>)</a:t>
            </a:r>
            <a:r>
              <a:rPr lang="hi-IN" dirty="0"/>
              <a:t> यदि ऐसा व्यक्ति 19 जुलाई, 1948 से पहले इस प्रकार प्रवास कर चुका है और भारत का सामान्य निवासी रहा है</a:t>
            </a:r>
            <a:r>
              <a:rPr lang="hi-IN" dirty="0">
                <a:sym typeface="+mn-ea"/>
              </a:rPr>
              <a:t>।</a:t>
            </a:r>
            <a:endParaRPr lang="en-IN" dirty="0"/>
          </a:p>
        </p:txBody>
      </p:sp>
      <p:sp>
        <p:nvSpPr>
          <p:cNvPr id="8" name="TextBox 4"/>
          <p:cNvSpPr txBox="1"/>
          <p:nvPr/>
        </p:nvSpPr>
        <p:spPr>
          <a:xfrm>
            <a:off x="683895" y="188595"/>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अनुच्छेद 6: पाकिस्तान से भारत आने वालों की नागरिकता</a:t>
            </a:r>
            <a:endParaRPr lang="hi-IN" sz="3400" b="1" dirty="0">
              <a:solidFill>
                <a:prstClr val="black"/>
              </a:solidFill>
              <a:sym typeface="+mn-ea"/>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400</TotalTime>
  <Words>939</Words>
  <Application>Microsoft Office PowerPoint</Application>
  <PresentationFormat>On-screen Show (4:3)</PresentationFormat>
  <Paragraphs>71</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Calibri</vt:lpstr>
      <vt:lpstr>Office Theme</vt:lpstr>
      <vt:lpstr>भारत के संविधान पर ऑनलाइन पाठ्यक्रम</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अनुच्छेद 6: पाकिस्तान से भारत आने वालों की नागरिकता</vt:lpstr>
      <vt:lpstr>PowerPoint Presentation</vt:lpstr>
      <vt:lpstr>PowerPoint Presentation</vt:lpstr>
      <vt:lpstr>PowerPoint Presentation</vt:lpstr>
      <vt:lpstr>PowerPoint Presentation</vt:lpstr>
      <vt:lpstr>PowerPoint Presentation</vt:lpstr>
      <vt:lpstr>अस्वीकरण</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Online Course on Constitution of India</dc:title>
  <dc:creator>Windows User</dc:creator>
  <cp:lastModifiedBy>Hitika Dutta</cp:lastModifiedBy>
  <cp:revision>57</cp:revision>
  <cp:lastPrinted>2021-12-17T12:29:00Z</cp:lastPrinted>
  <dcterms:created xsi:type="dcterms:W3CDTF">2020-12-26T05:05:00Z</dcterms:created>
  <dcterms:modified xsi:type="dcterms:W3CDTF">2024-11-06T12:06:02Z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90660F56B1794DCBA6102FF86FE5E3F5_12</vt:lpwstr>
  </property>
  <property fmtid="{D5CDD505-2E9C-101B-9397-08002B2CF9AE}" pid="3" name="KSOProductBuildVer">
    <vt:lpwstr>1033-12.2.0.17545</vt:lpwstr>
  </property>
</Properties>
</file>