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62" autoAdjust="0"/>
  </p:normalViewPr>
  <p:slideViewPr>
    <p:cSldViewPr showGuides="1"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2807-5F0C-4CC5-A42B-EF856F0AE472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9525-D89D-45CC-A763-EE7B6B2042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2807-5F0C-4CC5-A42B-EF856F0AE472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9525-D89D-45CC-A763-EE7B6B2042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2807-5F0C-4CC5-A42B-EF856F0AE472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9525-D89D-45CC-A763-EE7B6B2042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2807-5F0C-4CC5-A42B-EF856F0AE472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9525-D89D-45CC-A763-EE7B6B2042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2807-5F0C-4CC5-A42B-EF856F0AE472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9525-D89D-45CC-A763-EE7B6B2042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2807-5F0C-4CC5-A42B-EF856F0AE472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9525-D89D-45CC-A763-EE7B6B2042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2807-5F0C-4CC5-A42B-EF856F0AE472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9525-D89D-45CC-A763-EE7B6B2042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2807-5F0C-4CC5-A42B-EF856F0AE472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9525-D89D-45CC-A763-EE7B6B2042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2807-5F0C-4CC5-A42B-EF856F0AE472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9525-D89D-45CC-A763-EE7B6B2042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2807-5F0C-4CC5-A42B-EF856F0AE472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9525-D89D-45CC-A763-EE7B6B2042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2807-5F0C-4CC5-A42B-EF856F0AE472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9525-D89D-45CC-A763-EE7B6B2042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82807-5F0C-4CC5-A42B-EF856F0AE472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99525-D89D-45CC-A763-EE7B6B20426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i-IN" dirty="0"/>
              <a:t>भारत के संविधान पर ऑनलाइन पाठ्यक्रम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i-IN" sz="4000" dirty="0">
                <a:solidFill>
                  <a:schemeClr val="tx1"/>
                </a:solidFill>
              </a:rPr>
              <a:t>समानता का अधिकार</a:t>
            </a:r>
            <a:endParaRPr lang="en-IN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hi-IN" sz="2800" dirty="0"/>
              <a:t>वर्गीकरण की अनुमति है</a:t>
            </a:r>
            <a:r>
              <a:rPr lang="en-IN" sz="2800" dirty="0"/>
              <a:t> (Classification is possible)</a:t>
            </a:r>
            <a:r>
              <a:rPr lang="hi-IN" sz="2800" dirty="0"/>
              <a:t>। </a:t>
            </a:r>
          </a:p>
          <a:p>
            <a:pPr algn="just"/>
            <a:r>
              <a:rPr lang="hi-IN" sz="2800" dirty="0"/>
              <a:t>एक व्यक्ति के लिए भी कानून हो सकता है।</a:t>
            </a:r>
          </a:p>
          <a:p>
            <a:pPr algn="just"/>
            <a:r>
              <a:rPr lang="hi-IN" sz="2800" dirty="0"/>
              <a:t>वर्गीकरण की वैधता का परीक्षण कैसे करें: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dirty="0"/>
              <a:t>यह उचित </a:t>
            </a:r>
            <a:r>
              <a:rPr lang="en-IN" dirty="0"/>
              <a:t>(Reasonable) </a:t>
            </a:r>
            <a:r>
              <a:rPr lang="hi-IN" dirty="0"/>
              <a:t>होना चाहिए,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dirty="0"/>
              <a:t>यह बोधगम्य भेद </a:t>
            </a:r>
            <a:r>
              <a:rPr lang="en-IN" dirty="0"/>
              <a:t>(Intelligible Differentia) </a:t>
            </a:r>
            <a:r>
              <a:rPr lang="hi-IN" dirty="0"/>
              <a:t>पर आधारित होना चाहिए,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dirty="0"/>
              <a:t>इसे प्राप्त करने के लिए तर्कसंगत </a:t>
            </a:r>
            <a:r>
              <a:rPr lang="en-IN" dirty="0"/>
              <a:t>(Rational) </a:t>
            </a:r>
            <a:r>
              <a:rPr lang="hi-IN" dirty="0"/>
              <a:t>और वैध उद्देश्य</a:t>
            </a:r>
            <a:r>
              <a:rPr lang="en-IN" dirty="0"/>
              <a:t> (Rational Objective) </a:t>
            </a:r>
            <a:r>
              <a:rPr lang="hi-IN" dirty="0"/>
              <a:t>होना चाहिए। </a:t>
            </a:r>
          </a:p>
          <a:p>
            <a:pPr algn="just"/>
            <a:r>
              <a:rPr lang="hi-IN" sz="2800" dirty="0"/>
              <a:t>उदाहरण: नाबालिग का अनुबंध</a:t>
            </a:r>
            <a:r>
              <a:rPr lang="en-US" altLang="hi-IN" sz="2800" dirty="0"/>
              <a:t> (Minor’s contract)</a:t>
            </a:r>
            <a:r>
              <a:rPr lang="hi-IN" sz="2800" dirty="0">
                <a:sym typeface="+mn-ea"/>
              </a:rPr>
              <a:t>।</a:t>
            </a:r>
            <a:r>
              <a:rPr lang="en-US" altLang="hi-IN" sz="2800" dirty="0">
                <a:sym typeface="+mn-ea"/>
              </a:rPr>
              <a:t> </a:t>
            </a:r>
            <a:r>
              <a:rPr lang="hi-IN" sz="2800" dirty="0"/>
              <a:t>भारतीय संविदा अधिनियम,1872 </a:t>
            </a:r>
            <a:r>
              <a:rPr lang="en-IN" sz="2800" dirty="0"/>
              <a:t>(Indian Contract Act)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वर्गीकरण की अनुमति है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i-IN" dirty="0"/>
              <a:t>वर्गीकरण गणितीय सूक्ष्मता पर आधारित नहीं होना चाहिए। </a:t>
            </a:r>
          </a:p>
          <a:p>
            <a:pPr algn="just"/>
            <a:r>
              <a:rPr lang="hi-IN" dirty="0"/>
              <a:t>वर्गीकरण वैज्ञानिक रूप से दोषहीन या तार्किक रूप से पूर्ण होना जरूरी नहीं।</a:t>
            </a:r>
          </a:p>
          <a:p>
            <a:pPr algn="just"/>
            <a:r>
              <a:rPr lang="hi-IN" dirty="0"/>
              <a:t>समान उपचार की कोई आवश्यकता नहीं। </a:t>
            </a:r>
          </a:p>
          <a:p>
            <a:pPr algn="just"/>
            <a:r>
              <a:rPr lang="hi-IN" dirty="0"/>
              <a:t>कानून की संवैधानिकता के पक्ष में अनुमान। </a:t>
            </a:r>
          </a:p>
          <a:p>
            <a:pPr algn="just"/>
            <a:r>
              <a:rPr lang="hi-IN" dirty="0"/>
              <a:t>वर्गीकरण को चुनौती देने वाले पर सबूत लाने की जिम्‍मेदारी। 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वर्गीकरण की अनुमति है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i-IN" sz="3000" dirty="0"/>
              <a:t>मान्य वर्गीकरण: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000" dirty="0"/>
              <a:t>किसी कंपनी का प्रबंधन संभालना।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000" dirty="0"/>
              <a:t>कुछ अपराधों के लिए विशेष अदालतें।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000" dirty="0"/>
              <a:t>अनिवासी भारतीय उम्मीदवारों के लिए प्रति व्यक्ति शुल्क। </a:t>
            </a:r>
          </a:p>
          <a:p>
            <a:pPr algn="just"/>
            <a:r>
              <a:rPr lang="hi-IN" sz="3000" dirty="0">
                <a:solidFill>
                  <a:schemeClr val="tx1"/>
                </a:solidFill>
              </a:rPr>
              <a:t>खराब वर्गीकरण: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000" dirty="0">
                <a:solidFill>
                  <a:schemeClr val="tx1"/>
                </a:solidFill>
              </a:rPr>
              <a:t>मेडिकल सीटों का जिलेवार आरक्षण।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000" dirty="0">
                <a:solidFill>
                  <a:schemeClr val="tx1"/>
                </a:solidFill>
              </a:rPr>
              <a:t>ईसाई वसीयत तभी मान्य होगी जब मृत्यु से एक वर्ष पहले बनायी गयी हो।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000" dirty="0">
                <a:solidFill>
                  <a:schemeClr val="tx1"/>
                </a:solidFill>
              </a:rPr>
              <a:t>पहाड़ियों में निवास करने वाले लोगों के लिए आरक्षण।</a:t>
            </a:r>
            <a:r>
              <a:rPr lang="hi-IN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वर्गीकरण के उदाहरण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hi-IN" sz="2400" dirty="0">
                <a:cs typeface="+mj-cs"/>
              </a:rPr>
              <a:t>समानता एक गतिशील अवधारणा </a:t>
            </a:r>
            <a:r>
              <a:rPr lang="en-IN" sz="2400" dirty="0">
                <a:cs typeface="+mj-cs"/>
              </a:rPr>
              <a:t>(Progressive and Changing Concept) </a:t>
            </a:r>
            <a:r>
              <a:rPr lang="hi-IN" sz="2400" dirty="0">
                <a:cs typeface="+mj-cs"/>
              </a:rPr>
              <a:t>है और इसे पारंपरिक और सैद्धांतिक सीमाओं के भीतर बाँधा, बंद और सीमित नहीं किया जा सकता है।</a:t>
            </a:r>
          </a:p>
          <a:p>
            <a:pPr algn="just">
              <a:lnSpc>
                <a:spcPct val="150000"/>
              </a:lnSpc>
            </a:pPr>
            <a:r>
              <a:rPr lang="hi-IN" sz="2400" dirty="0">
                <a:cs typeface="+mj-cs"/>
              </a:rPr>
              <a:t>मनमानी के खिलाफ अधिकार</a:t>
            </a:r>
            <a:r>
              <a:rPr lang="en-IN" sz="2400" dirty="0">
                <a:cs typeface="+mj-cs"/>
              </a:rPr>
              <a:t> (Against Arbitrariness)</a:t>
            </a:r>
            <a:r>
              <a:rPr lang="hi-IN" sz="2400" dirty="0">
                <a:cs typeface="+mj-cs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hi-IN" sz="2400" dirty="0">
                <a:cs typeface="+mj-cs"/>
              </a:rPr>
              <a:t>उचित वर्गीकरण या तर्कसंगत वस्तु का होना पर्याप्त नहीं है</a:t>
            </a:r>
            <a:r>
              <a:rPr lang="en-IN" sz="2400" dirty="0">
                <a:cs typeface="+mj-cs"/>
              </a:rPr>
              <a:t>(Reasonable Classification or rational Object)</a:t>
            </a:r>
            <a:r>
              <a:rPr lang="hi-IN" sz="2400" dirty="0">
                <a:cs typeface="+mj-cs"/>
              </a:rPr>
              <a:t>।</a:t>
            </a:r>
          </a:p>
          <a:p>
            <a:pPr algn="just">
              <a:lnSpc>
                <a:spcPct val="150000"/>
              </a:lnSpc>
            </a:pPr>
            <a:r>
              <a:rPr lang="hi-IN" sz="2400" dirty="0">
                <a:cs typeface="+mj-cs"/>
              </a:rPr>
              <a:t>तीन तलाक को अवैध करार देते हुए मनमाना</a:t>
            </a:r>
            <a:r>
              <a:rPr lang="en-IN" sz="2400" dirty="0">
                <a:cs typeface="+mj-cs"/>
              </a:rPr>
              <a:t> (Arbitrariness) </a:t>
            </a:r>
            <a:r>
              <a:rPr lang="hi-IN" sz="2400" dirty="0">
                <a:cs typeface="+mj-cs"/>
              </a:rPr>
              <a:t>करार देकर निरस्त।</a:t>
            </a:r>
            <a:endParaRPr lang="en-IN" sz="2400" dirty="0">
              <a:cs typeface="+mj-cs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समानता की नई अवधारणा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hi-IN" sz="2000" dirty="0"/>
              <a:t>अनुच्छेद 15:</a:t>
            </a:r>
          </a:p>
          <a:p>
            <a:pPr algn="just">
              <a:lnSpc>
                <a:spcPct val="150000"/>
              </a:lnSpc>
            </a:pPr>
            <a:r>
              <a:rPr lang="hi-IN" sz="2000" dirty="0"/>
              <a:t>राज्य किसी भी नागरिक के साथ केवल धर्म, मूलवंश, जाति, लिंग या जन्म स्थान के आधार पर भेदभाव नहीं करेगा।</a:t>
            </a:r>
          </a:p>
          <a:p>
            <a:pPr algn="just">
              <a:lnSpc>
                <a:spcPct val="150000"/>
              </a:lnSpc>
            </a:pPr>
            <a:r>
              <a:rPr lang="hi-IN" sz="2000" dirty="0"/>
              <a:t>इन आधारों पर कोई भी नागरिक निम्नलिखित के इस्तेमाल में किसी विकलांगता, दायित्व या प्रतिबंध के अधीन नहीं होगा:</a:t>
            </a:r>
          </a:p>
          <a:p>
            <a:pPr lvl="1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i-IN" sz="2000" dirty="0"/>
              <a:t>दुकानों, सार्वजनिक रेस्तरां, होटलों और सार्वजनिक मनोरंजन के स्थानों तक पहुँच।</a:t>
            </a:r>
          </a:p>
          <a:p>
            <a:pPr lvl="1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i-IN" sz="2000" dirty="0"/>
              <a:t>कुओं, टैंकों, स्नान घाटों, सड़कों और सार्वजनिक रिसॉर्ट्स का उपयोग पूर्ण या आंशिक रूप से राज्य निधि से या आम जनता के उपयोग के लिए समर्पित। </a:t>
            </a:r>
            <a:endParaRPr lang="en-IN" sz="2000" dirty="0">
              <a:solidFill>
                <a:srgbClr val="C00000"/>
              </a:solidFill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कुछ आधारों पर भेदभाव का निषेध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hi-IN" sz="2400" dirty="0"/>
              <a:t>अनुच्छेद 15(3): महिलाओं और बच्चों के लिए विशेष प्रावधान। </a:t>
            </a:r>
          </a:p>
          <a:p>
            <a:pPr algn="just">
              <a:lnSpc>
                <a:spcPct val="150000"/>
              </a:lnSpc>
            </a:pPr>
            <a:r>
              <a:rPr lang="hi-IN" sz="2400" dirty="0"/>
              <a:t>अनुच्छेद 15(4) और (5): नागरिकों के किसी भी सामाजिक और शैक्षिक रूप से पिछड़े वर्ग या अनुसूचित जाति और अनुसूचित जनजाति की उन्नति के लिए विशेष प्रावधान।</a:t>
            </a:r>
          </a:p>
          <a:p>
            <a:pPr algn="just">
              <a:lnSpc>
                <a:spcPct val="150000"/>
              </a:lnSpc>
            </a:pPr>
            <a:r>
              <a:rPr lang="hi-IN" sz="2400" dirty="0"/>
              <a:t>अनुच्छेद 15(6): 103वाँ संविधान संशोधन, 2019</a:t>
            </a:r>
          </a:p>
          <a:p>
            <a:pPr algn="just">
              <a:lnSpc>
                <a:spcPct val="150000"/>
              </a:lnSpc>
            </a:pPr>
            <a:r>
              <a:rPr lang="hi-IN" sz="2400" dirty="0"/>
              <a:t>अनुच्छेद 15(4) और (5) में शामिल नहीं किए गए किसी भी आर्थिक रूप से कमजोर वर्ग को उन्नति प्रदान करने के लिए।</a:t>
            </a:r>
            <a:endParaRPr lang="en-IN" sz="2400" dirty="0"/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अन्य समानता प्रावधान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i-IN" dirty="0"/>
              <a:t>अनुच्छेद 16: लोक रोजगार के मामलों में अवसर की समानता। </a:t>
            </a:r>
          </a:p>
          <a:p>
            <a:pPr algn="just"/>
            <a:r>
              <a:rPr lang="hi-IN" dirty="0"/>
              <a:t>अनुच्छेद 17: "अस्पृश्यता" को समाप्त किया गया है और किसी भी रूप में इसका अभ्यास निषिद्ध है। "अस्पृश्यता" से उत्पन्न होने वाली किसी भी अक्षमता को लागू करना कानून के अनुसार दंडनीय अपराध होगा।</a:t>
            </a:r>
          </a:p>
          <a:p>
            <a:pPr algn="just"/>
            <a:r>
              <a:rPr lang="hi-IN" dirty="0"/>
              <a:t>अस्पृश्यता-ऐतिहासिक संदर्भ, अनुच्छेद 14 और 15 पर्याप्त नहीं। </a:t>
            </a:r>
            <a:endParaRPr lang="en-IN" dirty="0">
              <a:solidFill>
                <a:srgbClr val="FF0000"/>
              </a:solidFill>
            </a:endParaRPr>
          </a:p>
          <a:p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अन्य समानता प्रावधान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hi-IN" sz="2400" dirty="0"/>
              <a:t>अस्पृश्यता (अपराध) अधिनियम, 1955। </a:t>
            </a:r>
          </a:p>
          <a:p>
            <a:pPr algn="just">
              <a:lnSpc>
                <a:spcPct val="150000"/>
              </a:lnSpc>
            </a:pPr>
            <a:r>
              <a:rPr lang="hi-IN" sz="2400" dirty="0"/>
              <a:t>1976 में संशोधन और अधिनियम का नाम बदलकर नागरिक</a:t>
            </a:r>
            <a:r>
              <a:rPr lang="en-IN" sz="2400" dirty="0"/>
              <a:t> </a:t>
            </a:r>
            <a:r>
              <a:rPr lang="hi-IN" sz="2400" dirty="0"/>
              <a:t>अधिकार संरक्षण नियम, 1955। </a:t>
            </a:r>
          </a:p>
          <a:p>
            <a:pPr algn="just">
              <a:lnSpc>
                <a:spcPct val="150000"/>
              </a:lnSpc>
            </a:pPr>
            <a:r>
              <a:rPr lang="hi-IN" sz="2400" dirty="0"/>
              <a:t>अनुसूचित जाति और अनुसूचित जनजाति (अत्याचार निवारण) अधिनियम, 1989। </a:t>
            </a:r>
          </a:p>
          <a:p>
            <a:pPr algn="just">
              <a:lnSpc>
                <a:spcPct val="150000"/>
              </a:lnSpc>
            </a:pPr>
            <a:r>
              <a:rPr lang="hi-IN" sz="2400" dirty="0"/>
              <a:t>2018 संशोधन प्राथमिकी</a:t>
            </a:r>
            <a:r>
              <a:rPr lang="en-IN" sz="2400" dirty="0"/>
              <a:t> (F.I.R)</a:t>
            </a:r>
            <a:r>
              <a:rPr lang="hi-IN" sz="2400" dirty="0"/>
              <a:t> से पहले प्रारंभिक जाँच और गिरफ्तारी की मंजूरी संबंधी सर्वोच्च न्यायालय के निर्णय को रद्द करने के लिए संशोधन।</a:t>
            </a:r>
          </a:p>
          <a:p>
            <a:pPr algn="just">
              <a:lnSpc>
                <a:spcPct val="150000"/>
              </a:lnSpc>
            </a:pPr>
            <a:r>
              <a:rPr lang="hi-IN" sz="2400" dirty="0"/>
              <a:t>सुप्रीम कोर्ट ने खुद अपने फ़ैसले को वापस ले लिया।</a:t>
            </a:r>
            <a:endParaRPr lang="en-IN" sz="2400" dirty="0"/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अन्य समानता प्रावधान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hi-IN" sz="2000" dirty="0"/>
              <a:t>अनुच्छेद 18: कोई भी उपाधि, जो सैन्य या शैक्षणिक विशिष्टता नहीं है, राज्य द्वारा प्रदान नहीं की जाएगी।</a:t>
            </a:r>
          </a:p>
          <a:p>
            <a:pPr algn="just">
              <a:lnSpc>
                <a:spcPct val="150000"/>
              </a:lnSpc>
            </a:pPr>
            <a:r>
              <a:rPr lang="hi-IN" sz="2000" dirty="0"/>
              <a:t>कोई भी नागरिक किसी विदेशी राज्य से कोई उपाधि स्वीकार नहीं करेगा</a:t>
            </a:r>
            <a:r>
              <a:rPr lang="hi-IN" sz="2000" dirty="0">
                <a:sym typeface="+mn-ea"/>
              </a:rPr>
              <a:t>।</a:t>
            </a:r>
          </a:p>
          <a:p>
            <a:pPr algn="just">
              <a:lnSpc>
                <a:spcPct val="150000"/>
              </a:lnSpc>
            </a:pPr>
            <a:r>
              <a:rPr lang="hi-IN" sz="2000" dirty="0"/>
              <a:t>अनुच्छेद 17 की तरह उल्लंघन होने पर कोई अपराध नहीं</a:t>
            </a:r>
            <a:r>
              <a:rPr lang="hi-IN" sz="2000" dirty="0">
                <a:sym typeface="+mn-ea"/>
              </a:rPr>
              <a:t>।</a:t>
            </a:r>
            <a:endParaRPr lang="hi-IN" sz="2000" dirty="0"/>
          </a:p>
          <a:p>
            <a:pPr algn="just">
              <a:lnSpc>
                <a:spcPct val="150000"/>
              </a:lnSpc>
            </a:pPr>
            <a:r>
              <a:rPr lang="hi-IN" sz="2000" dirty="0"/>
              <a:t>1954: चार पुरस्कारों की शुरुआत हुई अर्थात पद्म श्री, पद्म भूषण, पद्म विभूषण और भारत रत्न। </a:t>
            </a:r>
          </a:p>
          <a:p>
            <a:pPr algn="just">
              <a:lnSpc>
                <a:spcPct val="150000"/>
              </a:lnSpc>
            </a:pPr>
            <a:r>
              <a:rPr lang="hi-IN" sz="2000" dirty="0"/>
              <a:t>1977 में पुरस्कारों को समाप्त कर दिया गया लेकिन 1980 में फिर से शुरू किया गया। </a:t>
            </a:r>
          </a:p>
          <a:p>
            <a:pPr algn="just">
              <a:lnSpc>
                <a:spcPct val="150000"/>
              </a:lnSpc>
            </a:pPr>
            <a:r>
              <a:rPr lang="hi-IN" sz="2000" dirty="0"/>
              <a:t>सुप्रीम कोर्ट ने बरकरार रखा: अनुच्छेद 18 द्वारा निषिद्ध शीर्षक नहीं, लेकिन नामों के प्रत्यय या उपसर्ग के रूप में नहीं जोड़ा जा सकता है।</a:t>
            </a:r>
            <a:endParaRPr lang="en-IN" sz="2000" dirty="0"/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अन्य समानता प्रावधान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hi-IN" sz="2000" dirty="0"/>
              <a:t>मौलिक अधिकार राज्य की शक्ति पर नकारात्मक प्रतिबंध हैं।</a:t>
            </a:r>
          </a:p>
          <a:p>
            <a:pPr algn="just">
              <a:lnSpc>
                <a:spcPct val="150000"/>
              </a:lnSpc>
            </a:pPr>
            <a:r>
              <a:rPr lang="hi-IN" sz="2000" dirty="0"/>
              <a:t>कानून के शासन और अमेरिकी संविधान पर आधारित समानता का अधिकार। </a:t>
            </a:r>
          </a:p>
          <a:p>
            <a:pPr algn="just">
              <a:lnSpc>
                <a:spcPct val="150000"/>
              </a:lnSpc>
            </a:pPr>
            <a:r>
              <a:rPr lang="hi-IN" sz="2000" dirty="0"/>
              <a:t>समान व्यक्तियों के साथ समान व्यवहार किया जाना चाहिए। </a:t>
            </a:r>
          </a:p>
          <a:p>
            <a:pPr algn="just">
              <a:lnSpc>
                <a:spcPct val="150000"/>
              </a:lnSpc>
            </a:pPr>
            <a:r>
              <a:rPr lang="hi-IN" sz="2000" dirty="0"/>
              <a:t>उचित वर्गीकरण अनुमेय है यदि मनमाना नहीं है और तर्कसंगत विषय है।</a:t>
            </a:r>
          </a:p>
          <a:p>
            <a:pPr algn="just">
              <a:lnSpc>
                <a:spcPct val="150000"/>
              </a:lnSpc>
            </a:pPr>
            <a:r>
              <a:rPr lang="hi-IN" sz="2000" dirty="0"/>
              <a:t>आगे हम आरक्षण नीति पर चर्चा करेंगे। </a:t>
            </a:r>
          </a:p>
          <a:p>
            <a:pPr algn="just">
              <a:lnSpc>
                <a:spcPct val="150000"/>
              </a:lnSpc>
            </a:pPr>
            <a:r>
              <a:rPr lang="hi-IN" sz="2000" dirty="0"/>
              <a:t>इसे क्यों अपनाया गया, इसने कैसे काम किया है, इसमें क्या सुधार किए जाने हैं?</a:t>
            </a:r>
            <a:endParaRPr lang="en-IN" sz="2000" dirty="0"/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आज हमने क्या सीखा?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i-IN" sz="3300" dirty="0">
                <a:solidFill>
                  <a:schemeClr val="tx1"/>
                </a:solidFill>
              </a:rPr>
              <a:t>मौलिक अधिकार, मानवाधिकार, मूल अधिकार, प्राकृतिक अधिकार, नागरिक और राजनीतिक अधिकार।</a:t>
            </a:r>
            <a:endParaRPr lang="en-US" sz="3300" dirty="0">
              <a:solidFill>
                <a:schemeClr val="tx1"/>
              </a:solidFill>
            </a:endParaRPr>
          </a:p>
          <a:p>
            <a:pPr algn="just"/>
            <a:r>
              <a:rPr lang="hi-IN" sz="3300" dirty="0">
                <a:solidFill>
                  <a:schemeClr val="tx1"/>
                </a:solidFill>
              </a:rPr>
              <a:t>सभी मौलिक अधिकार मानव अधिकार हैं लेकिन सभी मानवाधिकार मौलिक अधिकार नहीं हैं।</a:t>
            </a:r>
            <a:endParaRPr lang="en-US" sz="3300" dirty="0">
              <a:solidFill>
                <a:schemeClr val="tx1"/>
              </a:solidFill>
            </a:endParaRPr>
          </a:p>
          <a:p>
            <a:pPr algn="just"/>
            <a:r>
              <a:rPr lang="hi-IN" sz="3300" dirty="0">
                <a:solidFill>
                  <a:schemeClr val="tx1"/>
                </a:solidFill>
              </a:rPr>
              <a:t>स्वतंत्रता, समानता, बंधुत्व, न्याय और व्यक्ति की गरिमा का समावेश।</a:t>
            </a:r>
            <a:endParaRPr lang="en-US" sz="3300" dirty="0">
              <a:solidFill>
                <a:schemeClr val="tx1"/>
              </a:solidFill>
            </a:endParaRPr>
          </a:p>
          <a:p>
            <a:pPr algn="just"/>
            <a:r>
              <a:rPr lang="hi-IN" sz="3300" dirty="0">
                <a:solidFill>
                  <a:schemeClr val="tx1"/>
                </a:solidFill>
              </a:rPr>
              <a:t>राज्य की शक्तियों पर नकारात्मक प्रतिबंध। </a:t>
            </a:r>
            <a:endParaRPr lang="en-US" sz="3300" dirty="0">
              <a:solidFill>
                <a:schemeClr val="tx1"/>
              </a:solidFill>
            </a:endParaRPr>
          </a:p>
          <a:p>
            <a:pPr algn="just"/>
            <a:r>
              <a:rPr lang="hi-IN" sz="3300" dirty="0">
                <a:solidFill>
                  <a:schemeClr val="tx1"/>
                </a:solidFill>
              </a:rPr>
              <a:t>भाग </a:t>
            </a:r>
            <a:r>
              <a:rPr lang="en-IN" sz="3300" dirty="0">
                <a:solidFill>
                  <a:schemeClr val="tx1"/>
                </a:solidFill>
              </a:rPr>
              <a:t>III </a:t>
            </a:r>
            <a:r>
              <a:rPr lang="hi-IN" sz="3300" dirty="0">
                <a:solidFill>
                  <a:schemeClr val="tx1"/>
                </a:solidFill>
              </a:rPr>
              <a:t>अनुच्छेद 12 में राज्य की परिभाषा के साथ शुरू होता है। </a:t>
            </a:r>
            <a:endParaRPr lang="en-US" sz="3300" dirty="0">
              <a:solidFill>
                <a:schemeClr val="tx1"/>
              </a:solidFill>
            </a:endParaRPr>
          </a:p>
          <a:p>
            <a:pPr algn="just"/>
            <a:r>
              <a:rPr lang="hi-IN" sz="3300" dirty="0">
                <a:solidFill>
                  <a:schemeClr val="tx1"/>
                </a:solidFill>
              </a:rPr>
              <a:t>राज्य मौलिक अधिकारों का प्राथिमक अभिभाषक है।</a:t>
            </a:r>
            <a:r>
              <a:rPr lang="hi-IN" dirty="0">
                <a:solidFill>
                  <a:schemeClr val="tx1"/>
                </a:solidFill>
              </a:rPr>
              <a:t> </a:t>
            </a:r>
            <a:r>
              <a:rPr lang="hi-IN" dirty="0">
                <a:solidFill>
                  <a:srgbClr val="FF0000"/>
                </a:solidFill>
              </a:rPr>
              <a:t> </a:t>
            </a:r>
            <a:endParaRPr lang="en-IN" dirty="0"/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मौलिक अधिकार क्यों?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>
            <a:normAutofit/>
          </a:bodyPr>
          <a:lstStyle/>
          <a:p>
            <a:r>
              <a:rPr lang="hi-IN" b="1" dirty="0"/>
              <a:t>अस्वीकरण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28498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i-IN" sz="2000" dirty="0"/>
              <a:t>व्याख्यान में वक्ता द्वारा व्यक्त किए गए विचार उनके निजी विचार हैं।</a:t>
            </a:r>
            <a:endParaRPr lang="en-IN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hi-IN" sz="2600" dirty="0">
                <a:solidFill>
                  <a:schemeClr val="tx1"/>
                </a:solidFill>
              </a:rPr>
              <a:t>भारत की सरकार और संसद।</a:t>
            </a:r>
          </a:p>
          <a:p>
            <a:pPr algn="just">
              <a:lnSpc>
                <a:spcPct val="150000"/>
              </a:lnSpc>
            </a:pPr>
            <a:r>
              <a:rPr lang="hi-IN" sz="2600" dirty="0">
                <a:solidFill>
                  <a:schemeClr val="tx1"/>
                </a:solidFill>
              </a:rPr>
              <a:t>प्रत्येक राज्य की सरकार और विधानमंडल।</a:t>
            </a:r>
          </a:p>
          <a:p>
            <a:pPr algn="just">
              <a:lnSpc>
                <a:spcPct val="150000"/>
              </a:lnSpc>
            </a:pPr>
            <a:r>
              <a:rPr lang="hi-IN" sz="2600" dirty="0">
                <a:solidFill>
                  <a:schemeClr val="tx1"/>
                </a:solidFill>
              </a:rPr>
              <a:t>भारत के क्षेत्रों के भीतर या भारत सरकार के नियंत्रण में स्थानीय या अन्य प्राधिकरण। </a:t>
            </a:r>
          </a:p>
          <a:p>
            <a:pPr algn="just">
              <a:lnSpc>
                <a:spcPct val="150000"/>
              </a:lnSpc>
            </a:pPr>
            <a:r>
              <a:rPr lang="hi-IN" sz="2600" dirty="0"/>
              <a:t>स्थानीय प्राधिकरण: नगर पालिकाएं, पंचायतें, जम्मू और कश्मीर के केंद्र शासित प्रदेश में डीडीसी। </a:t>
            </a:r>
          </a:p>
          <a:p>
            <a:pPr algn="just">
              <a:lnSpc>
                <a:spcPct val="150000"/>
              </a:lnSpc>
            </a:pPr>
            <a:r>
              <a:rPr lang="hi-IN" sz="2600" dirty="0"/>
              <a:t>अन्य प्राधिकरण: ओएनजीसी, एलआईसी लेकिन न्यायपालिका, राजनीतिक दल या बीसीसीआई नहीं। </a:t>
            </a:r>
            <a:endParaRPr lang="en-IN" sz="2600" dirty="0"/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अनुच्छेद 12: राज्य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i-IN" dirty="0"/>
              <a:t>अनुच्छेद 13:</a:t>
            </a:r>
          </a:p>
          <a:p>
            <a:r>
              <a:rPr lang="hi-IN" dirty="0"/>
              <a:t>संविधान पूर्व कानून- मौलिक अधिकारों के साथ असंगत हैं शून्य हैं।</a:t>
            </a:r>
          </a:p>
          <a:p>
            <a:r>
              <a:rPr lang="hi-IN" dirty="0"/>
              <a:t>मौलिक अधिकारों के उल्लंघन में कोई कानून नहीं। </a:t>
            </a:r>
          </a:p>
          <a:p>
            <a:r>
              <a:rPr lang="hi-IN" dirty="0"/>
              <a:t>तीन सिद्धांत: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i-IN" dirty="0">
                <a:solidFill>
                  <a:schemeClr val="tx1"/>
                </a:solidFill>
              </a:rPr>
              <a:t>आच्छादन का सिद्धांत।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i-IN" dirty="0">
                <a:solidFill>
                  <a:schemeClr val="tx1"/>
                </a:solidFill>
              </a:rPr>
              <a:t>पृथक्करणीयता का सिद्धांत।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i-IN" dirty="0">
                <a:solidFill>
                  <a:schemeClr val="tx1"/>
                </a:solidFill>
              </a:rPr>
              <a:t>मौलिक अधिकारों की छूट नहीं। 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मौलिक अधिकारों का उल्लंघन नहीं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hi-IN" sz="2800" dirty="0"/>
              <a:t>समानता का अधिकार (अनुच्छेद 14 से 18)। </a:t>
            </a:r>
          </a:p>
          <a:p>
            <a:pPr algn="just"/>
            <a:r>
              <a:rPr lang="hi-IN" sz="2800" dirty="0"/>
              <a:t>स्वतंत्रता का अधिकार (अनुच्छेद 19 से 22)। </a:t>
            </a:r>
          </a:p>
          <a:p>
            <a:pPr algn="just"/>
            <a:r>
              <a:rPr lang="hi-IN" sz="2800" dirty="0"/>
              <a:t>शोषण के खिलाफ अधिकार (अनुच्छेद 23 से 24)।</a:t>
            </a:r>
          </a:p>
          <a:p>
            <a:pPr algn="just"/>
            <a:r>
              <a:rPr lang="hi-IN" sz="2800" dirty="0"/>
              <a:t>धर्म की स्वतंत्रता का अधिकार (अनुच्छेद 25 से 28)। </a:t>
            </a:r>
          </a:p>
          <a:p>
            <a:pPr algn="just"/>
            <a:r>
              <a:rPr lang="hi-IN" sz="2800" dirty="0"/>
              <a:t>सांस्कृतिक और शैक्षिक अधिकार (अनुच्छेद 29 से 30)। </a:t>
            </a:r>
          </a:p>
          <a:p>
            <a:pPr algn="just"/>
            <a:r>
              <a:rPr lang="hi-IN" sz="2800" dirty="0">
                <a:solidFill>
                  <a:schemeClr val="tx1"/>
                </a:solidFill>
              </a:rPr>
              <a:t>44वाँ संशोधन, 1978: संपत्ति के अधिकार को मौलिक अधिकार के रूप में हटाया गया। </a:t>
            </a:r>
          </a:p>
          <a:p>
            <a:pPr algn="just"/>
            <a:r>
              <a:rPr lang="hi-IN" sz="2800" dirty="0">
                <a:solidFill>
                  <a:schemeClr val="tx1"/>
                </a:solidFill>
              </a:rPr>
              <a:t>ग़ैर-उल्लंघन अधिकार</a:t>
            </a:r>
            <a:r>
              <a:rPr lang="en-IN" sz="2800" dirty="0">
                <a:solidFill>
                  <a:schemeClr val="tx1"/>
                </a:solidFill>
              </a:rPr>
              <a:t>(Non-</a:t>
            </a:r>
            <a:r>
              <a:rPr lang="en-IN" sz="2800" dirty="0" err="1">
                <a:solidFill>
                  <a:schemeClr val="tx1"/>
                </a:solidFill>
              </a:rPr>
              <a:t>Dero</a:t>
            </a:r>
            <a:r>
              <a:rPr lang="en-IN" sz="2800" dirty="0" err="1"/>
              <a:t>gable</a:t>
            </a:r>
            <a:r>
              <a:rPr lang="en-IN" sz="2800" dirty="0"/>
              <a:t> Right)</a:t>
            </a:r>
            <a:r>
              <a:rPr lang="hi-IN" sz="2800" dirty="0"/>
              <a:t>: अनुच्छेद 20 और 21।</a:t>
            </a:r>
            <a:r>
              <a:rPr lang="en-US" altLang="hi-IN" sz="2800" dirty="0"/>
              <a:t> </a:t>
            </a:r>
            <a:endParaRPr lang="en-US" altLang="hi-IN" sz="2800" dirty="0">
              <a:highlight>
                <a:srgbClr val="FFFF00"/>
              </a:highlight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मौलिक अधिकार 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2276475"/>
            <a:ext cx="8229600" cy="4525963"/>
          </a:xfrm>
        </p:spPr>
        <p:txBody>
          <a:bodyPr/>
          <a:lstStyle/>
          <a:p>
            <a:r>
              <a:rPr lang="hi-IN" dirty="0">
                <a:solidFill>
                  <a:schemeClr val="tx1"/>
                </a:solidFill>
              </a:rPr>
              <a:t>केवल नागरिक: अनुच्छेद 15, 19, 29 और 30 </a:t>
            </a:r>
          </a:p>
          <a:p>
            <a:r>
              <a:rPr lang="hi-IN" dirty="0">
                <a:solidFill>
                  <a:schemeClr val="tx1"/>
                </a:solidFill>
              </a:rPr>
              <a:t>विदेशियों सहित सभी प्राकृतिक व्यक्ति: अनुच्छेद 20, 21, 25 </a:t>
            </a:r>
          </a:p>
          <a:p>
            <a:r>
              <a:rPr lang="hi-IN" dirty="0">
                <a:solidFill>
                  <a:schemeClr val="tx1"/>
                </a:solidFill>
              </a:rPr>
              <a:t>न्यायिक व्यक्ति</a:t>
            </a:r>
            <a:r>
              <a:rPr lang="en-IN" dirty="0">
                <a:solidFill>
                  <a:schemeClr val="tx1"/>
                </a:solidFill>
              </a:rPr>
              <a:t> (Juristic Person)</a:t>
            </a:r>
            <a:r>
              <a:rPr lang="hi-IN" dirty="0">
                <a:solidFill>
                  <a:schemeClr val="tx1"/>
                </a:solidFill>
              </a:rPr>
              <a:t> और ट्रांसजेंडर सहित सभी व्यक्ति: अनुच्छेद 14 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16605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नागरिकों और गैर-नागरिकों के मौलिक अधिकार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i-IN" sz="3000" dirty="0"/>
              <a:t>अनुच्छेद 14: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000" dirty="0"/>
              <a:t>राज्य इनकार नहीं करेगा।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000" dirty="0"/>
              <a:t>किसी भी व्यक्ति को।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000" dirty="0"/>
              <a:t>कानून के समक्ष समानता</a:t>
            </a:r>
            <a:r>
              <a:rPr lang="en-IN" sz="3000" dirty="0"/>
              <a:t> (Equality before Law)</a:t>
            </a:r>
            <a:r>
              <a:rPr lang="hi-IN" sz="3000" dirty="0"/>
              <a:t>।</a:t>
            </a:r>
            <a:endParaRPr lang="en-IN" sz="3000" dirty="0"/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000" dirty="0"/>
              <a:t>कानूनों का समान संरक्षण</a:t>
            </a:r>
            <a:r>
              <a:rPr lang="en-IN" sz="3000" dirty="0"/>
              <a:t> (Equal Protection of Laws)</a:t>
            </a:r>
            <a:r>
              <a:rPr lang="hi-IN" sz="3000" dirty="0"/>
              <a:t>।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000" dirty="0"/>
              <a:t>भारत के क्षेत्र के भीतर। </a:t>
            </a:r>
            <a:endParaRPr lang="en-IN" sz="3000" dirty="0"/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समानता का अधिकार: अनुच्छेद 14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i-IN" dirty="0"/>
              <a:t>कानून के समक्ष समानता: कानून का ब्रिटिश शासन। </a:t>
            </a:r>
          </a:p>
          <a:p>
            <a:pPr algn="just"/>
            <a:r>
              <a:rPr lang="hi-IN" dirty="0"/>
              <a:t>कानूनों का समान संरक्षण: संयुक्त राज्य अमेरिका के संविधान का 14वाँ संशोधन। </a:t>
            </a:r>
          </a:p>
          <a:p>
            <a:pPr algn="just"/>
            <a:r>
              <a:rPr lang="hi-IN" dirty="0"/>
              <a:t>यूडीएचआर, 1948 का अनुच्छेद 7: दोनों अभिव्यक्तियों का उपयोग करता है।</a:t>
            </a:r>
          </a:p>
          <a:p>
            <a:pPr algn="just"/>
            <a:r>
              <a:rPr lang="hi-IN" dirty="0"/>
              <a:t>प्रथम अभिव्यक्ति में ‘कानून': जेनेरिक या दार्शनिक अर्थ।</a:t>
            </a:r>
          </a:p>
          <a:p>
            <a:pPr algn="just"/>
            <a:r>
              <a:rPr lang="hi-IN" dirty="0"/>
              <a:t>'कानून': विशिष्ट कानून। </a:t>
            </a:r>
          </a:p>
          <a:p>
            <a:pPr algn="just"/>
            <a:r>
              <a:rPr lang="hi-IN" dirty="0"/>
              <a:t>समानता का अधिकार बुनियादी ढाँचे का हिस्सा है।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समानता का अधिकार: अनुच्छेद 14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dirty="0"/>
              <a:t>समानता का मतलब समान या बराबर या सबके साथ एक जैसा व्यवहार नहीं है। </a:t>
            </a:r>
          </a:p>
          <a:p>
            <a:r>
              <a:rPr lang="hi-IN" dirty="0">
                <a:solidFill>
                  <a:schemeClr val="tx1"/>
                </a:solidFill>
              </a:rPr>
              <a:t>असमानों के साथ समान व्यवहार नहीं</a:t>
            </a:r>
            <a:r>
              <a:rPr lang="en-IN" dirty="0">
                <a:solidFill>
                  <a:schemeClr val="tx1"/>
                </a:solidFill>
              </a:rPr>
              <a:t> (</a:t>
            </a:r>
            <a:r>
              <a:rPr lang="en-IN" dirty="0" err="1">
                <a:solidFill>
                  <a:schemeClr val="tx1"/>
                </a:solidFill>
              </a:rPr>
              <a:t>Unlikes</a:t>
            </a:r>
            <a:r>
              <a:rPr lang="en-IN" dirty="0">
                <a:solidFill>
                  <a:schemeClr val="tx1"/>
                </a:solidFill>
              </a:rPr>
              <a:t> are not to be treated Alike)</a:t>
            </a:r>
            <a:r>
              <a:rPr lang="hi-IN" dirty="0">
                <a:solidFill>
                  <a:schemeClr val="tx1"/>
                </a:solidFill>
              </a:rPr>
              <a:t>।</a:t>
            </a: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hi-IN" dirty="0">
                <a:solidFill>
                  <a:srgbClr val="FF0000"/>
                </a:solidFill>
              </a:rPr>
              <a:t>  </a:t>
            </a:r>
          </a:p>
          <a:p>
            <a:r>
              <a:rPr lang="hi-IN" dirty="0"/>
              <a:t>समान के साथ समान व्यवहार </a:t>
            </a:r>
            <a:r>
              <a:rPr lang="en-IN" dirty="0"/>
              <a:t>(Likes are to be treated Alike)</a:t>
            </a:r>
            <a:r>
              <a:rPr lang="hi-IN" dirty="0"/>
              <a:t>।</a:t>
            </a:r>
            <a:r>
              <a:rPr lang="en-IN" dirty="0"/>
              <a:t> </a:t>
            </a:r>
            <a:r>
              <a:rPr lang="hi-IN" dirty="0"/>
              <a:t> </a:t>
            </a:r>
          </a:p>
          <a:p>
            <a:r>
              <a:rPr lang="hi-IN" dirty="0"/>
              <a:t>एक वर्ग के भीतर कानून समान </a:t>
            </a:r>
            <a:r>
              <a:rPr lang="en-IN" dirty="0"/>
              <a:t>(Equality within a Class) </a:t>
            </a:r>
            <a:r>
              <a:rPr lang="hi-IN" dirty="0"/>
              <a:t>होना चाहिए। </a:t>
            </a:r>
            <a:endParaRPr lang="en-IN" dirty="0"/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समानता से तात्पर्य एक जैसा नहीं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1310</Words>
  <Application>Microsoft Office PowerPoint</Application>
  <PresentationFormat>On-screen Show (4:3)</PresentationFormat>
  <Paragraphs>119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Courier New</vt:lpstr>
      <vt:lpstr>Office Theme</vt:lpstr>
      <vt:lpstr>भारत के संविधान पर ऑनलाइन पाठ्यक्रम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अस्वीकरण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On-Line Course onConstitution of India</dc:title>
  <dc:creator>Windows User</dc:creator>
  <cp:lastModifiedBy>Hitika Dutta</cp:lastModifiedBy>
  <cp:revision>83</cp:revision>
  <cp:lastPrinted>2024-03-05T09:12:00Z</cp:lastPrinted>
  <dcterms:created xsi:type="dcterms:W3CDTF">2020-12-27T00:42:00Z</dcterms:created>
  <dcterms:modified xsi:type="dcterms:W3CDTF">2024-11-06T12:05:39Z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AEEBAD79EDF245729A1F79C9D1F7E4F0_12</vt:lpwstr>
  </property>
  <property fmtid="{D5CDD505-2E9C-101B-9397-08002B2CF9AE}" pid="3" name="KSOProductBuildVer">
    <vt:lpwstr>1033-12.2.0.17545</vt:lpwstr>
  </property>
</Properties>
</file>