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1" r:id="rId4"/>
    <p:sldId id="260" r:id="rId5"/>
    <p:sldId id="262" r:id="rId6"/>
    <p:sldId id="259" r:id="rId7"/>
    <p:sldId id="258" r:id="rId8"/>
    <p:sldId id="263" r:id="rId9"/>
    <p:sldId id="264" r:id="rId10"/>
    <p:sldId id="265" r:id="rId11"/>
    <p:sldId id="267" r:id="rId12"/>
    <p:sldId id="272" r:id="rId13"/>
    <p:sldId id="273" r:id="rId14"/>
    <p:sldId id="268" r:id="rId15"/>
    <p:sldId id="266" r:id="rId16"/>
    <p:sldId id="277" r:id="rId17"/>
    <p:sldId id="278" r:id="rId18"/>
    <p:sldId id="274" r:id="rId19"/>
    <p:sldId id="275" r:id="rId20"/>
    <p:sldId id="276" r:id="rId21"/>
    <p:sldId id="271" r:id="rId22"/>
    <p:sldId id="279" r:id="rId23"/>
    <p:sldId id="280" r:id="rId24"/>
    <p:sldId id="281"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10" autoAdjust="0"/>
    <p:restoredTop sz="94660"/>
  </p:normalViewPr>
  <p:slideViewPr>
    <p:cSldViewPr showGuides="1">
      <p:cViewPr varScale="1">
        <p:scale>
          <a:sx n="66" d="100"/>
          <a:sy n="66" d="100"/>
        </p:scale>
        <p:origin x="1320" y="44"/>
      </p:cViewPr>
      <p:guideLst>
        <p:guide orient="horz" pos="2160"/>
        <p:guide pos="2880"/>
      </p:guideLst>
    </p:cSldViewPr>
  </p:slideViewPr>
  <p:notesTextViewPr>
    <p:cViewPr>
      <p:scale>
        <a:sx n="1" d="1"/>
        <a:sy n="1" d="1"/>
      </p:scale>
      <p:origin x="0" y="0"/>
    </p:cViewPr>
  </p:notesTextViewPr>
  <p:sorterViewPr>
    <p:cViewPr>
      <p:scale>
        <a:sx n="100" d="100"/>
        <a:sy n="100" d="100"/>
      </p:scale>
      <p:origin x="0" y="118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DC2CB1B3-915E-407F-B50A-2D3CCB63285D}"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C2CB1B3-915E-407F-B50A-2D3CCB63285D}"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C2CB1B3-915E-407F-B50A-2D3CCB63285D}"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C2CB1B3-915E-407F-B50A-2D3CCB63285D}"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2CB1B3-915E-407F-B50A-2D3CCB63285D}" type="datetimeFigureOut">
              <a:rPr lang="en-IN" smtClean="0"/>
              <a:t>06-11-2024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DC2CB1B3-915E-407F-B50A-2D3CCB63285D}" type="datetimeFigureOut">
              <a:rPr lang="en-IN" smtClean="0"/>
              <a:t>06-11-2024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DC2CB1B3-915E-407F-B50A-2D3CCB63285D}" type="datetimeFigureOut">
              <a:rPr lang="en-IN" smtClean="0"/>
              <a:t>06-11-2024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DC2CB1B3-915E-407F-B50A-2D3CCB63285D}" type="datetimeFigureOut">
              <a:rPr lang="en-IN" smtClean="0"/>
              <a:t>06-11-2024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CB1B3-915E-407F-B50A-2D3CCB63285D}" type="datetimeFigureOut">
              <a:rPr lang="en-IN" smtClean="0"/>
              <a:t>06-11-2024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2CB1B3-915E-407F-B50A-2D3CCB63285D}" type="datetimeFigureOut">
              <a:rPr lang="en-IN" smtClean="0"/>
              <a:t>06-11-2024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2CB1B3-915E-407F-B50A-2D3CCB63285D}" type="datetimeFigureOut">
              <a:rPr lang="en-IN" smtClean="0"/>
              <a:t>06-11-2024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E2CC22-DA68-4D0B-8407-F2B88B206926}"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CB1B3-915E-407F-B50A-2D3CCB63285D}" type="datetimeFigureOut">
              <a:rPr lang="en-IN" smtClean="0"/>
              <a:t>06-11-2024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2CC22-DA68-4D0B-8407-F2B88B206926}"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a:t>आरक्षण नीतियाँ और भारतीय संविधान</a:t>
            </a:r>
            <a:endParaRPr lang="en-IN" dirty="0"/>
          </a:p>
        </p:txBody>
      </p:sp>
      <p:sp>
        <p:nvSpPr>
          <p:cNvPr id="3" name="Subtitle 2"/>
          <p:cNvSpPr>
            <a:spLocks noGrp="1"/>
          </p:cNvSpPr>
          <p:nvPr>
            <p:ph type="subTitle" idx="1"/>
          </p:nvPr>
        </p:nvSpPr>
        <p:spPr/>
        <p:txBody>
          <a:bodyPr/>
          <a:lstStyle/>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1988820"/>
            <a:ext cx="8229600" cy="4525963"/>
          </a:xfrm>
        </p:spPr>
        <p:txBody>
          <a:bodyPr>
            <a:noAutofit/>
          </a:bodyPr>
          <a:lstStyle/>
          <a:p>
            <a:pPr algn="just">
              <a:lnSpc>
                <a:spcPct val="150000"/>
              </a:lnSpc>
            </a:pPr>
            <a:r>
              <a:rPr lang="hi-IN" sz="2000" dirty="0"/>
              <a:t>राष्ट्रीय अनुसूचित जाति आयोग: अनुच्छेद 338 (89वां संशोधन, 2003)</a:t>
            </a:r>
            <a:endParaRPr lang="en-US" sz="2000" dirty="0"/>
          </a:p>
          <a:p>
            <a:pPr algn="just">
              <a:lnSpc>
                <a:spcPct val="150000"/>
              </a:lnSpc>
            </a:pPr>
            <a:r>
              <a:rPr lang="hi-IN" sz="2000" dirty="0"/>
              <a:t>राष्ट्रीय अनुसूचित जनजाति आयोग: अनुच्छेद 338ए (89वां संशोधन, 2003)</a:t>
            </a:r>
            <a:endParaRPr lang="en-US" sz="2000" dirty="0"/>
          </a:p>
          <a:p>
            <a:pPr algn="just">
              <a:lnSpc>
                <a:spcPct val="150000"/>
              </a:lnSpc>
            </a:pPr>
            <a:r>
              <a:rPr lang="hi-IN" sz="2000" dirty="0"/>
              <a:t>राष्ट्रीय पिछड़ा वर्ग आयोग: अनुच्छेद 338बी (102वां संशोधन, 2018) </a:t>
            </a:r>
            <a:endParaRPr lang="en-US" sz="2000" dirty="0"/>
          </a:p>
          <a:p>
            <a:pPr algn="just">
              <a:lnSpc>
                <a:spcPct val="150000"/>
              </a:lnSpc>
            </a:pPr>
            <a:r>
              <a:rPr lang="hi-IN" sz="2000" dirty="0"/>
              <a:t>संविधान और कानून के तहत अनुसूचित जातियों, अनुसूचित जनजातियों और पिछड़े वर्गों के लिए प्रदान किए गए सुरक्षा उपायों से संबंधित सभी मामलों की जांच और निगरानी करना।</a:t>
            </a:r>
            <a:endParaRPr lang="en-US" sz="2000" dirty="0"/>
          </a:p>
          <a:p>
            <a:pPr algn="just">
              <a:lnSpc>
                <a:spcPct val="150000"/>
              </a:lnSpc>
            </a:pPr>
            <a:r>
              <a:rPr lang="hi-IN" sz="2000" dirty="0"/>
              <a:t>अनुसूचित जातियों अनुसूचित जनजाति और पिछड़ा वर्ग के अधिकारों और सुरक्षा उपायों से वंचित करने के संबंध में विशिष्ट शिकायतों की जाँच करना। </a:t>
            </a:r>
            <a:endParaRPr lang="en-IN" sz="2000" dirty="0"/>
          </a:p>
        </p:txBody>
      </p:sp>
      <p:sp>
        <p:nvSpPr>
          <p:cNvPr id="7" name="TextBox 4"/>
          <p:cNvSpPr txBox="1"/>
          <p:nvPr/>
        </p:nvSpPr>
        <p:spPr>
          <a:xfrm>
            <a:off x="683260"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प्रासंगिक संवैधानिक प्रावधान क्या हैं?</a:t>
            </a:r>
            <a:endParaRPr 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525963"/>
          </a:xfrm>
        </p:spPr>
        <p:txBody>
          <a:bodyPr>
            <a:noAutofit/>
          </a:bodyPr>
          <a:lstStyle/>
          <a:p>
            <a:pPr algn="just"/>
            <a:r>
              <a:rPr lang="hi-IN" sz="1700" dirty="0">
                <a:solidFill>
                  <a:schemeClr val="tx1"/>
                </a:solidFill>
              </a:rPr>
              <a:t>भारत सरकार अधिनियम, 1935 में अनुसूचित जाति शब्द का प्रयोग किया गया था। </a:t>
            </a:r>
            <a:endParaRPr lang="en-US" sz="1700" dirty="0">
              <a:solidFill>
                <a:schemeClr val="tx1"/>
              </a:solidFill>
            </a:endParaRPr>
          </a:p>
          <a:p>
            <a:pPr algn="just"/>
            <a:r>
              <a:rPr lang="hi-IN" sz="1700" dirty="0">
                <a:solidFill>
                  <a:schemeClr val="tx1"/>
                </a:solidFill>
              </a:rPr>
              <a:t>इन जातियों को पहले दलित वर्ग </a:t>
            </a:r>
            <a:r>
              <a:rPr lang="en-IN" sz="1700" dirty="0">
                <a:solidFill>
                  <a:schemeClr val="tx1"/>
                </a:solidFill>
              </a:rPr>
              <a:t>(Depressed Classes) </a:t>
            </a:r>
            <a:r>
              <a:rPr lang="hi-IN" sz="1700" dirty="0">
                <a:solidFill>
                  <a:schemeClr val="tx1"/>
                </a:solidFill>
              </a:rPr>
              <a:t>कहा जाता था।</a:t>
            </a:r>
          </a:p>
          <a:p>
            <a:pPr algn="just"/>
            <a:r>
              <a:rPr lang="hi-IN" sz="1700" dirty="0">
                <a:solidFill>
                  <a:schemeClr val="tx1"/>
                </a:solidFill>
              </a:rPr>
              <a:t>अनुच्छेद 366 के खंड 24 और 25 अनुसूचित जाति और अनुसूचित जनजाति को परिभाषित करते हैं।</a:t>
            </a:r>
            <a:endParaRPr lang="en-US" sz="1700" dirty="0">
              <a:solidFill>
                <a:schemeClr val="tx1"/>
              </a:solidFill>
            </a:endParaRPr>
          </a:p>
          <a:p>
            <a:pPr algn="just"/>
            <a:r>
              <a:rPr lang="hi-IN" sz="1700" dirty="0">
                <a:solidFill>
                  <a:schemeClr val="tx1"/>
                </a:solidFill>
              </a:rPr>
              <a:t>1951 के राष्ट्रपति के आदेश ने कुछ जातियों को अनुसूचित जाति और अनुसूचित जनजाति के रूप में अधिसूचित किया।</a:t>
            </a:r>
            <a:endParaRPr lang="en-US" sz="1700" dirty="0">
              <a:solidFill>
                <a:schemeClr val="tx1"/>
              </a:solidFill>
            </a:endParaRPr>
          </a:p>
          <a:p>
            <a:pPr algn="just"/>
            <a:r>
              <a:rPr lang="hi-IN" sz="1700" dirty="0">
                <a:solidFill>
                  <a:schemeClr val="tx1"/>
                </a:solidFill>
              </a:rPr>
              <a:t>एससी:15% आरक्षण</a:t>
            </a:r>
            <a:endParaRPr lang="en-US" sz="1700" dirty="0">
              <a:solidFill>
                <a:schemeClr val="tx1"/>
              </a:solidFill>
            </a:endParaRPr>
          </a:p>
          <a:p>
            <a:pPr algn="just"/>
            <a:r>
              <a:rPr lang="hi-IN" sz="1700" dirty="0">
                <a:solidFill>
                  <a:schemeClr val="tx1"/>
                </a:solidFill>
              </a:rPr>
              <a:t>एसटी: 7.5% आरक्षण</a:t>
            </a:r>
            <a:endParaRPr lang="en-US" sz="1700" dirty="0">
              <a:solidFill>
                <a:schemeClr val="tx1"/>
              </a:solidFill>
            </a:endParaRPr>
          </a:p>
          <a:p>
            <a:pPr algn="just"/>
            <a:r>
              <a:rPr lang="hi-IN" sz="1700" dirty="0">
                <a:solidFill>
                  <a:schemeClr val="tx1"/>
                </a:solidFill>
              </a:rPr>
              <a:t>प्रारंभ में, केवल अनुसूचित जाति के सदस्य जो हिंदू धर्म को मानते थे और सिखों कबीरपंथी, रामदसियास, सिकलीगर और मजबी के बीच चार जातियों को संविधान में संलग्न अनुसूचित जाति के आदेश में किए गए प्रावधान के अनुसार सूची में शामिल किया गया था।</a:t>
            </a:r>
            <a:endParaRPr lang="en-US" sz="1700" dirty="0">
              <a:solidFill>
                <a:schemeClr val="tx1"/>
              </a:solidFill>
            </a:endParaRPr>
          </a:p>
          <a:p>
            <a:pPr algn="just"/>
            <a:r>
              <a:rPr lang="hi-IN" sz="1700" dirty="0">
                <a:solidFill>
                  <a:schemeClr val="tx1"/>
                </a:solidFill>
              </a:rPr>
              <a:t>1956 में इसे सिख धर्म को मानने वाली सभी अनुसूचित जातियों को शामिल करने के लिए बढ़ा दिया गया था।</a:t>
            </a:r>
            <a:endParaRPr lang="en-US" sz="1700" dirty="0">
              <a:solidFill>
                <a:schemeClr val="tx1"/>
              </a:solidFill>
            </a:endParaRPr>
          </a:p>
          <a:p>
            <a:pPr algn="just"/>
            <a:r>
              <a:rPr lang="hi-IN" sz="1700" dirty="0">
                <a:solidFill>
                  <a:schemeClr val="tx1"/>
                </a:solidFill>
              </a:rPr>
              <a:t>1990 में बौद्ध धर्म मानने वाली अनुसूचित जातियों को भी अनुसूचित जातियों में शामिल किया गया।</a:t>
            </a:r>
            <a:endParaRPr lang="en-US" sz="1700" dirty="0">
              <a:solidFill>
                <a:schemeClr val="tx1"/>
              </a:solidFill>
            </a:endParaRPr>
          </a:p>
          <a:p>
            <a:pPr algn="just"/>
            <a:r>
              <a:rPr lang="hi-IN" sz="1700" dirty="0">
                <a:solidFill>
                  <a:schemeClr val="tx1"/>
                </a:solidFill>
              </a:rPr>
              <a:t>ओबीसी आरक्षण</a:t>
            </a:r>
            <a:r>
              <a:rPr lang="en-US" sz="1700" dirty="0">
                <a:solidFill>
                  <a:schemeClr val="tx1"/>
                </a:solidFill>
              </a:rPr>
              <a:t>, </a:t>
            </a:r>
            <a:r>
              <a:rPr lang="hi-IN" sz="1700" dirty="0">
                <a:solidFill>
                  <a:schemeClr val="tx1"/>
                </a:solidFill>
              </a:rPr>
              <a:t>मंडल आयोग के लागू होने पर दिया गया। </a:t>
            </a:r>
          </a:p>
          <a:p>
            <a:pPr algn="just"/>
            <a:r>
              <a:rPr lang="hi-IN" sz="1700" dirty="0">
                <a:solidFill>
                  <a:schemeClr val="tx1"/>
                </a:solidFill>
              </a:rPr>
              <a:t>2019 में आर्थिक रूप से पिछड़े वर्गों को आरक्षण दिया गया था।</a:t>
            </a: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एससी और एसटी कौन हैं?</a:t>
            </a:r>
            <a:endParaRPr 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i-IN" dirty="0"/>
              <a:t>संविधान पिछड़े वर्ग के नागरिकों की कोई परिभाषा नहीं देता है।</a:t>
            </a:r>
            <a:endParaRPr lang="en-US" dirty="0"/>
          </a:p>
          <a:p>
            <a:r>
              <a:rPr lang="hi-IN" dirty="0"/>
              <a:t>अनुच्छेद 340: सामाजिक और शैक्षणिक रूप से पिछड़े वर्गों की स्थितियों की जांच करने के लिए आयोग।</a:t>
            </a:r>
            <a:endParaRPr lang="en-US" dirty="0"/>
          </a:p>
          <a:p>
            <a:r>
              <a:rPr lang="hi-IN" dirty="0"/>
              <a:t>पहला आयोग: काका कालेकर (1953)</a:t>
            </a:r>
            <a:endParaRPr lang="en-US" dirty="0"/>
          </a:p>
          <a:p>
            <a:r>
              <a:rPr lang="hi-IN" dirty="0"/>
              <a:t>दूसरा आयोग: बी.पी. मंडल(1981)</a:t>
            </a:r>
            <a:endParaRPr lang="en-US" dirty="0"/>
          </a:p>
          <a:p>
            <a:r>
              <a:rPr lang="hi-IN" dirty="0"/>
              <a:t>1990 में 27% ओबीसी आरक्षण लागू किया गया।</a:t>
            </a:r>
            <a:endParaRPr lang="en-IN" dirty="0">
              <a:solidFill>
                <a:srgbClr val="FF0000"/>
              </a:solidFill>
            </a:endParaRP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पिछड़े वर्ग के नागरिक कौन हैं?</a:t>
            </a:r>
            <a:endParaRPr 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605" y="1124585"/>
            <a:ext cx="8229600" cy="4525963"/>
          </a:xfrm>
        </p:spPr>
        <p:txBody>
          <a:bodyPr>
            <a:noAutofit/>
          </a:bodyPr>
          <a:lstStyle/>
          <a:p>
            <a:pPr marL="0" indent="0">
              <a:buNone/>
            </a:pPr>
            <a:endParaRPr lang="en-US" sz="1500" dirty="0"/>
          </a:p>
          <a:p>
            <a:pPr algn="just">
              <a:lnSpc>
                <a:spcPct val="170000"/>
              </a:lnSpc>
            </a:pPr>
            <a:r>
              <a:rPr lang="hi-IN" sz="1700" dirty="0"/>
              <a:t>पिछड़ा वर्ग को परिभाषित करने पर कोई स्पष्टता नहीं।</a:t>
            </a:r>
            <a:endParaRPr lang="en-US" sz="1700" dirty="0"/>
          </a:p>
          <a:p>
            <a:pPr algn="just">
              <a:lnSpc>
                <a:spcPct val="170000"/>
              </a:lnSpc>
            </a:pPr>
            <a:r>
              <a:rPr lang="hi-IN" sz="1700" dirty="0"/>
              <a:t>एम.आर. बालाजी बनाम मैसूर राज्य (1963): पिछड़ेपन को निर्धारित करने के लिए जाति एकमात्र कारक नहीं है।</a:t>
            </a:r>
            <a:endParaRPr lang="en-US" sz="1700" dirty="0"/>
          </a:p>
          <a:p>
            <a:pPr algn="just">
              <a:lnSpc>
                <a:spcPct val="170000"/>
              </a:lnSpc>
            </a:pPr>
            <a:r>
              <a:rPr lang="hi-IN" sz="1700" dirty="0"/>
              <a:t>ए.पी. राज्‍य बनाम बलराज (1972): एक जाति वर्ग भी हो सकती है और एक जाति सामाजिक और शैक्षणिक रूप से पिछड़ी भी हो सकती है।</a:t>
            </a:r>
            <a:endParaRPr lang="en-US" sz="1700" dirty="0"/>
          </a:p>
          <a:p>
            <a:pPr algn="just">
              <a:lnSpc>
                <a:spcPct val="170000"/>
              </a:lnSpc>
            </a:pPr>
            <a:r>
              <a:rPr lang="hi-IN" sz="1700" dirty="0"/>
              <a:t>के.सी. वसंत कुमार बनाम कर्नाटक राज्य (1985): पिछड़ापन में पिछड़ा वर्ग की तुलना अनुसूचित जाति और अनुसूचित जनजाति से की जानी चाहिए।</a:t>
            </a:r>
            <a:endParaRPr lang="en-US" sz="1700" dirty="0"/>
          </a:p>
          <a:p>
            <a:pPr algn="just">
              <a:lnSpc>
                <a:spcPct val="170000"/>
              </a:lnSpc>
            </a:pPr>
            <a:r>
              <a:rPr lang="hi-IN" sz="1700" dirty="0"/>
              <a:t>इंदिरा साहनी बनाम भारत संघ (1992): मार्क्सवादी अर्थों में वर्ग नहीं। </a:t>
            </a:r>
          </a:p>
          <a:p>
            <a:pPr algn="just">
              <a:lnSpc>
                <a:spcPct val="170000"/>
              </a:lnSpc>
            </a:pPr>
            <a:r>
              <a:rPr lang="hi-IN" sz="1700" dirty="0"/>
              <a:t>पिछड़ा वर्ग सामाजिक और शैक्षिक रूप से पिछड़े वर्ग की तुलना में व्यापक है।</a:t>
            </a:r>
          </a:p>
          <a:p>
            <a:pPr algn="just">
              <a:lnSpc>
                <a:spcPct val="170000"/>
              </a:lnSpc>
            </a:pPr>
            <a:r>
              <a:rPr lang="hi-IN" sz="1700" dirty="0"/>
              <a:t>केवल आर्थिक मापदंड ही पिछड़ेपन का आधार नहीं हो सकता।</a:t>
            </a:r>
            <a:endParaRPr lang="en-US" sz="1700" dirty="0"/>
          </a:p>
          <a:p>
            <a:pPr algn="just">
              <a:lnSpc>
                <a:spcPct val="170000"/>
              </a:lnSpc>
            </a:pPr>
            <a:r>
              <a:rPr lang="hi-IN" sz="1700" dirty="0"/>
              <a:t>क्रीमी लेयर</a:t>
            </a:r>
            <a:r>
              <a:rPr lang="en-IN" sz="1700" dirty="0"/>
              <a:t> (Creamy Layer) </a:t>
            </a:r>
            <a:r>
              <a:rPr lang="hi-IN" sz="1700" dirty="0"/>
              <a:t> को बाहर किया जाना है।</a:t>
            </a:r>
            <a:endParaRPr lang="hi-IN" sz="800" dirty="0">
              <a:solidFill>
                <a:srgbClr val="00B050"/>
              </a:solidFill>
            </a:endParaRPr>
          </a:p>
        </p:txBody>
      </p:sp>
      <p:sp>
        <p:nvSpPr>
          <p:cNvPr id="5"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पिछड़े वर्ग के नागरिक कौन हैं?</a:t>
            </a:r>
            <a:endParaRPr 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525963"/>
          </a:xfrm>
        </p:spPr>
        <p:txBody>
          <a:bodyPr>
            <a:normAutofit fontScale="62500" lnSpcReduction="20000"/>
          </a:bodyPr>
          <a:lstStyle/>
          <a:p>
            <a:pPr algn="just">
              <a:lnSpc>
                <a:spcPct val="170000"/>
              </a:lnSpc>
            </a:pPr>
            <a:r>
              <a:rPr lang="hi-IN" dirty="0"/>
              <a:t>सांप्रदायिक सरकारी आदेश ने वह अनुपात निर्धारित किया जिसके द्वारा सरकारी नौकरियाँ ब्राह्मणों, गैर-ब्राह्मणों, मुसलमानों, एंग्लो इंडियंस और ईसाइयों के लिए आरक्षित थीं। यह अंततः 1927 में लागू किया गया था। इस सरकारी आदेश को चंपकम दोरैराजन में चुनौती दी गई थी।</a:t>
            </a:r>
            <a:endParaRPr lang="en-US" dirty="0"/>
          </a:p>
          <a:p>
            <a:pPr algn="just">
              <a:lnSpc>
                <a:spcPct val="170000"/>
              </a:lnSpc>
            </a:pPr>
            <a:r>
              <a:rPr lang="hi-IN" dirty="0"/>
              <a:t>संविधान लागू होने के डेढ़ साल से भी कम समय में दस न्यायाधीशों, मद्रास उच्च न्यायालय के तीन और उच्चतम न्यायालय के सात न्यायाधीशों ने शैक्षणिक संस्थानों में आरक्षण को समाप्त कर दिया।</a:t>
            </a:r>
            <a:endParaRPr lang="en-US" dirty="0"/>
          </a:p>
          <a:p>
            <a:pPr algn="just">
              <a:lnSpc>
                <a:spcPct val="170000"/>
              </a:lnSpc>
            </a:pPr>
            <a:r>
              <a:rPr lang="hi-IN" dirty="0"/>
              <a:t>इस फैसले को पलटने के लिए सरकार को पहला संवैधानिक संशोधन लाना पड़ा।</a:t>
            </a:r>
            <a:endParaRPr lang="en-IN" dirty="0">
              <a:solidFill>
                <a:srgbClr val="FF0000"/>
              </a:solidFill>
            </a:endParaRPr>
          </a:p>
        </p:txBody>
      </p:sp>
      <p:sp>
        <p:nvSpPr>
          <p:cNvPr id="6" name="TextBox 4"/>
          <p:cNvSpPr txBox="1"/>
          <p:nvPr/>
        </p:nvSpPr>
        <p:spPr>
          <a:xfrm>
            <a:off x="683895" y="188595"/>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पहला महत्वपूर्ण निर्णय कौन</a:t>
            </a:r>
            <a:r>
              <a:rPr lang="en-US" sz="3400" dirty="0">
                <a:sym typeface="+mn-ea"/>
              </a:rPr>
              <a:t> </a:t>
            </a:r>
            <a:r>
              <a:rPr lang="hi-IN" sz="3400" dirty="0">
                <a:sym typeface="+mn-ea"/>
              </a:rPr>
              <a:t>सा था?</a:t>
            </a:r>
            <a:endParaRPr 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186"/>
            <a:ext cx="8229600" cy="4525963"/>
          </a:xfrm>
        </p:spPr>
        <p:txBody>
          <a:bodyPr>
            <a:noAutofit/>
          </a:bodyPr>
          <a:lstStyle/>
          <a:p>
            <a:pPr algn="just">
              <a:lnSpc>
                <a:spcPct val="170000"/>
              </a:lnSpc>
            </a:pPr>
            <a:r>
              <a:rPr lang="hi-IN" sz="1800" dirty="0"/>
              <a:t>दिलचस्प बात यह है कि दोरैराजन जिन्होंने मद्रास विश्वविद्यालय से बीए किया है और एमबीबीएस पाठ्यक्रम में शामिल होने के इच्छुक थे, ने आवेदन</a:t>
            </a:r>
            <a:r>
              <a:rPr lang="en-US" sz="1800" dirty="0"/>
              <a:t> </a:t>
            </a:r>
            <a:r>
              <a:rPr lang="hi-IN" sz="1800" dirty="0"/>
              <a:t>भी</a:t>
            </a:r>
            <a:r>
              <a:rPr lang="en-US" sz="1800" dirty="0"/>
              <a:t> </a:t>
            </a:r>
            <a:r>
              <a:rPr lang="hi-IN" sz="1800" dirty="0"/>
              <a:t>नहीं किया था। उसकी शिकायत सिर्फ अनुमान थी।</a:t>
            </a:r>
          </a:p>
          <a:p>
            <a:pPr algn="just">
              <a:lnSpc>
                <a:spcPct val="170000"/>
              </a:lnSpc>
            </a:pPr>
            <a:r>
              <a:rPr lang="hi-IN" sz="1800" dirty="0">
                <a:sym typeface="+mn-ea"/>
              </a:rPr>
              <a:t>सा</a:t>
            </a:r>
            <a:r>
              <a:rPr lang="hi-IN" sz="1800" dirty="0"/>
              <a:t>धा</a:t>
            </a:r>
            <a:r>
              <a:rPr lang="hi-IN" sz="1800" dirty="0">
                <a:sym typeface="+mn-ea"/>
              </a:rPr>
              <a:t>रण</a:t>
            </a:r>
            <a:r>
              <a:rPr lang="hi-IN" sz="1800" dirty="0"/>
              <a:t> तर्क यह था कि सांप्रदायिक सरकार आदेश</a:t>
            </a:r>
            <a:r>
              <a:rPr lang="en-US" altLang="hi-IN" sz="1800" dirty="0"/>
              <a:t> </a:t>
            </a:r>
            <a:r>
              <a:rPr lang="hi-IN" sz="1800" dirty="0">
                <a:sym typeface="+mn-ea"/>
              </a:rPr>
              <a:t>ने</a:t>
            </a:r>
            <a:r>
              <a:rPr lang="hi-IN" sz="1800" dirty="0"/>
              <a:t> अनुच्छेद 15(1) और अनुच्छेद 29(2) के मौलिक अधिकारों के प्रावधानों का उल्लंघन किया है जो केवल जाति, धर्म, लिंग, जन्म स्थान या भाषा आदि के आधार पर किसी भी तरह के भेदभाव को प्रतिबंधित करते हैं।</a:t>
            </a:r>
            <a:endParaRPr lang="en-US" sz="1800" dirty="0"/>
          </a:p>
          <a:p>
            <a:pPr algn="just">
              <a:lnSpc>
                <a:spcPct val="170000"/>
              </a:lnSpc>
            </a:pPr>
            <a:r>
              <a:rPr lang="hi-IN" sz="1800" dirty="0"/>
              <a:t>सरकार ने अनुच्छेद 46 के आधार पर आरक्षण का बचाव किया।</a:t>
            </a:r>
            <a:endParaRPr lang="en-US" sz="1800" dirty="0"/>
          </a:p>
          <a:p>
            <a:pPr algn="just">
              <a:lnSpc>
                <a:spcPct val="170000"/>
              </a:lnSpc>
            </a:pPr>
            <a:r>
              <a:rPr lang="hi-IN" sz="1800" dirty="0"/>
              <a:t>तीन न्यायाधीशों ने तीन राय लिखी लेकिन वे अलग-अलग कारणों से आरक्षण को खत्म करने में एकमत थे।</a:t>
            </a:r>
            <a:endParaRPr lang="en-IN" sz="1800" dirty="0"/>
          </a:p>
        </p:txBody>
      </p:sp>
      <p:sp>
        <p:nvSpPr>
          <p:cNvPr id="4" name="TextBox 4"/>
          <p:cNvSpPr txBox="1"/>
          <p:nvPr/>
        </p:nvSpPr>
        <p:spPr>
          <a:xfrm>
            <a:off x="683895" y="188595"/>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पहला महत्वपूर्ण निर्णय कौन</a:t>
            </a:r>
            <a:r>
              <a:rPr lang="en-US" sz="3400" dirty="0">
                <a:sym typeface="+mn-ea"/>
              </a:rPr>
              <a:t> </a:t>
            </a:r>
            <a:r>
              <a:rPr lang="hi-IN" sz="3400" dirty="0">
                <a:sym typeface="+mn-ea"/>
              </a:rPr>
              <a:t>सा था?</a:t>
            </a:r>
            <a:endParaRPr 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525963"/>
          </a:xfrm>
        </p:spPr>
        <p:txBody>
          <a:bodyPr>
            <a:normAutofit fontScale="60000" lnSpcReduction="20000"/>
          </a:bodyPr>
          <a:lstStyle/>
          <a:p>
            <a:pPr>
              <a:lnSpc>
                <a:spcPct val="170000"/>
              </a:lnSpc>
            </a:pPr>
            <a:r>
              <a:rPr lang="hi-IN" dirty="0"/>
              <a:t>राज्य जल्दी से शीर्ष अदालत में अपील करने गया। भारत के मुख्य न्यायाधीश </a:t>
            </a:r>
            <a:r>
              <a:rPr lang="en-US" altLang="hi-IN" dirty="0"/>
              <a:t>(”H”is to be checked and corrected in the video)</a:t>
            </a:r>
            <a:r>
              <a:rPr lang="hi-IN" dirty="0"/>
              <a:t>एच.जे. कानिया के नेतृत्व में सात न्यायाधीशों की पीठ ने भी प्रवेश में आरक्षण को रद्द कर दिया।</a:t>
            </a:r>
            <a:endParaRPr lang="en-US" dirty="0"/>
          </a:p>
          <a:p>
            <a:pPr>
              <a:lnSpc>
                <a:spcPct val="170000"/>
              </a:lnSpc>
            </a:pPr>
            <a:r>
              <a:rPr lang="hi-IN" dirty="0"/>
              <a:t>सुप्रीम कोर्ट ने भी केंद्र सरकार के अनुच्छेद 46 पर आधारित इस तर्क को खारिज कर दिया कि नीति निर्देशक सिद्धांत लागू मौलिक अधिकारों पर वरीयता प्राप्‍त नहीं</a:t>
            </a:r>
            <a:r>
              <a:rPr lang="en-US" dirty="0"/>
              <a:t> </a:t>
            </a:r>
            <a:r>
              <a:rPr lang="hi-IN" dirty="0"/>
              <a:t>कर सकते।</a:t>
            </a:r>
            <a:endParaRPr lang="en-US" dirty="0"/>
          </a:p>
          <a:p>
            <a:pPr>
              <a:lnSpc>
                <a:spcPct val="170000"/>
              </a:lnSpc>
            </a:pPr>
            <a:r>
              <a:rPr lang="hi-IN" dirty="0"/>
              <a:t>अदालत ने स्पष्ट शब्दों में कहा कि निर्देशक सिद्धांतों को "मौलिक अधिकारों के अध्याय के अनुरूप और सहायक होना चाहिए"।</a:t>
            </a:r>
            <a:endParaRPr lang="en-IN" dirty="0"/>
          </a:p>
        </p:txBody>
      </p:sp>
      <p:sp>
        <p:nvSpPr>
          <p:cNvPr id="4" name="TextBox 4"/>
          <p:cNvSpPr txBox="1"/>
          <p:nvPr/>
        </p:nvSpPr>
        <p:spPr>
          <a:xfrm>
            <a:off x="683895" y="188595"/>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पहला महत्वपूर्ण निर्णय कौन</a:t>
            </a:r>
            <a:r>
              <a:rPr lang="en-US" sz="3400" dirty="0">
                <a:sym typeface="+mn-ea"/>
              </a:rPr>
              <a:t> </a:t>
            </a:r>
            <a:r>
              <a:rPr lang="hi-IN" sz="3400" dirty="0">
                <a:sym typeface="+mn-ea"/>
              </a:rPr>
              <a:t>सा था?</a:t>
            </a:r>
            <a:endParaRPr lang="hi-IN" sz="3400" b="1" dirty="0">
              <a:solidFill>
                <a:prstClr val="black"/>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1988820"/>
            <a:ext cx="8229600" cy="4525963"/>
          </a:xfrm>
        </p:spPr>
        <p:txBody>
          <a:bodyPr>
            <a:normAutofit fontScale="77500" lnSpcReduction="20000"/>
          </a:bodyPr>
          <a:lstStyle/>
          <a:p>
            <a:pPr algn="just">
              <a:lnSpc>
                <a:spcPct val="160000"/>
              </a:lnSpc>
            </a:pPr>
            <a:r>
              <a:rPr lang="hi-IN" dirty="0"/>
              <a:t>दक्षिणी राज्यों में बहुत सारे विरोध हुए जिसके परिणामस्वरूप पहली बार संविधान में संशोधन किया गया, और खंड 15(4) डाला गया जो कहता है:</a:t>
            </a:r>
            <a:endParaRPr lang="en-US" dirty="0"/>
          </a:p>
          <a:p>
            <a:pPr algn="just">
              <a:lnSpc>
                <a:spcPct val="160000"/>
              </a:lnSpc>
            </a:pPr>
            <a:r>
              <a:rPr lang="hi-IN" dirty="0"/>
              <a:t>इस अनुच्छेद (अनुच्छेद 15) या अनुच्छेद 29 के खंड (2) में कुछ भी राज्य को सामाजिक और शैक्षिक रूप से पिछड़े नागरिकों के किसी भी वर्ग या अनुसूचित जातियों और अनुसूचित जनजातियों के लिए कोई विशेष प्रावधान करने से नहीं रोकेगा।</a:t>
            </a:r>
            <a:endParaRPr lang="en-IN" dirty="0"/>
          </a:p>
        </p:txBody>
      </p:sp>
      <p:sp>
        <p:nvSpPr>
          <p:cNvPr id="6" name="TextBox 4"/>
          <p:cNvSpPr txBox="1"/>
          <p:nvPr/>
        </p:nvSpPr>
        <p:spPr>
          <a:xfrm>
            <a:off x="683895"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को समाप्त करने पर सरकार ने क्या प्रतिक्रिया दी?</a:t>
            </a:r>
            <a:endParaRPr lang="hi-IN" sz="3400" b="1" dirty="0">
              <a:solidFill>
                <a:prstClr val="black"/>
              </a:solidFill>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lnSpc>
                <a:spcPct val="170000"/>
              </a:lnSpc>
            </a:pPr>
            <a:r>
              <a:rPr lang="hi-IN" dirty="0">
                <a:solidFill>
                  <a:schemeClr val="tx1"/>
                </a:solidFill>
              </a:rPr>
              <a:t>आरक्षण का कोई मौलिक अधिकार नहीं</a:t>
            </a:r>
            <a:endParaRPr lang="en-US" dirty="0">
              <a:solidFill>
                <a:schemeClr val="tx1"/>
              </a:solidFill>
            </a:endParaRPr>
          </a:p>
          <a:p>
            <a:pPr algn="just">
              <a:lnSpc>
                <a:spcPct val="170000"/>
              </a:lnSpc>
            </a:pPr>
            <a:r>
              <a:rPr lang="hi-IN" dirty="0">
                <a:solidFill>
                  <a:schemeClr val="tx1"/>
                </a:solidFill>
              </a:rPr>
              <a:t>संविधान में कोई समय सीमा या सीमा प्रदान नहीं की गई है।</a:t>
            </a:r>
            <a:endParaRPr lang="en-US" dirty="0">
              <a:solidFill>
                <a:schemeClr val="tx1"/>
              </a:solidFill>
            </a:endParaRPr>
          </a:p>
          <a:p>
            <a:pPr algn="just">
              <a:lnSpc>
                <a:spcPct val="170000"/>
              </a:lnSpc>
            </a:pPr>
            <a:r>
              <a:rPr lang="hi-IN" dirty="0">
                <a:solidFill>
                  <a:schemeClr val="tx1"/>
                </a:solidFill>
              </a:rPr>
              <a:t>सुप्रीम कोर्ट ने तय किया कि आमतौर पर आरक्षण 50% से अधिक नहीं होना चाहिए।</a:t>
            </a:r>
            <a:endParaRPr lang="en-US" dirty="0">
              <a:solidFill>
                <a:schemeClr val="tx1"/>
              </a:solidFill>
            </a:endParaRPr>
          </a:p>
          <a:p>
            <a:pPr algn="just">
              <a:lnSpc>
                <a:spcPct val="170000"/>
              </a:lnSpc>
            </a:pPr>
            <a:r>
              <a:rPr lang="hi-IN" dirty="0">
                <a:solidFill>
                  <a:schemeClr val="tx1"/>
                </a:solidFill>
              </a:rPr>
              <a:t>तमिलनाडु में 69% है। यह चुनौती के अधीन है।</a:t>
            </a:r>
            <a:endParaRPr lang="en-US" dirty="0">
              <a:solidFill>
                <a:schemeClr val="tx1"/>
              </a:solidFill>
            </a:endParaRPr>
          </a:p>
          <a:p>
            <a:pPr algn="just">
              <a:lnSpc>
                <a:spcPct val="170000"/>
              </a:lnSpc>
            </a:pPr>
            <a:r>
              <a:rPr lang="hi-IN" dirty="0">
                <a:solidFill>
                  <a:schemeClr val="tx1"/>
                </a:solidFill>
              </a:rPr>
              <a:t>धार्मिक आधार पर आरक्षण नहीं। आंध्र प्रदेश में मुस्लिम आरक्षण और 27% ओबीसी आरक्षण के भीतर अल्पसंख्यक आरक्षण को अदालतों ने रद्द कर दिया था।</a:t>
            </a: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कितना आरक्षण दिया जा सकता है?</a:t>
            </a:r>
            <a:endParaRPr lang="hi-IN" sz="3400" b="1" dirty="0">
              <a:solidFill>
                <a:prstClr val="black"/>
              </a:solidFill>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lnSpc>
                <a:spcPct val="170000"/>
              </a:lnSpc>
            </a:pPr>
            <a:r>
              <a:rPr lang="hi-IN" sz="1600" dirty="0"/>
              <a:t>93वें संविधान संशोधन ने अनुच्छेद 15 में खंड 5 को शामिल किया।</a:t>
            </a:r>
            <a:endParaRPr lang="en-US" sz="1600" dirty="0"/>
          </a:p>
          <a:p>
            <a:pPr algn="just">
              <a:lnSpc>
                <a:spcPct val="170000"/>
              </a:lnSpc>
            </a:pPr>
            <a:r>
              <a:rPr lang="hi-IN" sz="1600" dirty="0"/>
              <a:t>(5) इस अनुच्छेद में या अनुच्छेद 19 के खंड (1) के उपखंड (जी) में कुछ भी राज्य को किसी भी सामाजिक और शैक्षिक रूप से पिछड़े नागरिकों के वर्गों की उन्नति के लिए या कानून द्वारा कोई विशेष प्रावधान करने से नहीं रोकेगा। </a:t>
            </a:r>
          </a:p>
          <a:p>
            <a:pPr algn="just">
              <a:lnSpc>
                <a:spcPct val="170000"/>
              </a:lnSpc>
            </a:pPr>
            <a:r>
              <a:rPr lang="hi-IN" sz="1600" dirty="0"/>
              <a:t>निजी शैक्षणिक संस्थानों सहित, चाहे वह राज्य द्वारा सहायता प्राप्त हो या गैर-सहायता प्राप्त। अनुच्छेद 30 के खंड (1) में निर्दिष्ट अल्पसंख्यक शैक्षणिक संस्थानों को इससे बाहर रखा </a:t>
            </a:r>
            <a:r>
              <a:rPr lang="hi-IN" sz="1600" dirty="0">
                <a:sym typeface="+mn-ea"/>
              </a:rPr>
              <a:t>गया</a:t>
            </a:r>
            <a:r>
              <a:rPr lang="hi-IN" sz="1600" dirty="0"/>
              <a:t>।</a:t>
            </a:r>
            <a:endParaRPr lang="en-US" sz="1600" dirty="0"/>
          </a:p>
          <a:p>
            <a:pPr algn="just">
              <a:lnSpc>
                <a:spcPct val="170000"/>
              </a:lnSpc>
            </a:pPr>
            <a:r>
              <a:rPr lang="hi-IN" sz="1600" dirty="0"/>
              <a:t>केंद्रीय शैक्षणिक संस्थान (प्रवेश में आरक्षण) अधिनियम, 2006 केंद्रीय संस्थानों में 27% आरक्षण प्रदान करने के लिए।</a:t>
            </a:r>
            <a:endParaRPr lang="en-IN" sz="1600" dirty="0"/>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प्रवेश में ओबीसी आरक्षण कैसे लागू किया गया?</a:t>
            </a:r>
            <a:endParaRPr lang="hi-IN" sz="3400" b="1" dirty="0">
              <a:solidFill>
                <a:prstClr val="black"/>
              </a:solidFill>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2884"/>
            <a:ext cx="8229600" cy="4525963"/>
          </a:xfrm>
        </p:spPr>
        <p:txBody>
          <a:bodyPr>
            <a:noAutofit/>
          </a:bodyPr>
          <a:lstStyle/>
          <a:p>
            <a:pPr algn="just">
              <a:lnSpc>
                <a:spcPct val="150000"/>
              </a:lnSpc>
            </a:pPr>
            <a:r>
              <a:rPr lang="hi-IN" sz="2000" dirty="0"/>
              <a:t>अंग्रेजी का परिचय: ब्रिटिश को सरकारी नौकरियों के लिए अंग्रेजी की आवश्यकता थी।</a:t>
            </a:r>
          </a:p>
          <a:p>
            <a:pPr algn="just">
              <a:lnSpc>
                <a:spcPct val="150000"/>
              </a:lnSpc>
            </a:pPr>
            <a:r>
              <a:rPr lang="hi-IN" sz="2000" dirty="0">
                <a:sym typeface="+mn-ea"/>
              </a:rPr>
              <a:t>तमिल ब्राह्मण</a:t>
            </a:r>
            <a:r>
              <a:rPr lang="en-US" altLang="hi-IN" sz="2000" dirty="0">
                <a:sym typeface="+mn-ea"/>
              </a:rPr>
              <a:t> </a:t>
            </a:r>
            <a:r>
              <a:rPr lang="hi-IN" sz="2000" dirty="0">
                <a:sym typeface="+mn-ea"/>
              </a:rPr>
              <a:t>को</a:t>
            </a:r>
            <a:r>
              <a:rPr lang="en-US" altLang="hi-IN" sz="2000" dirty="0">
                <a:sym typeface="+mn-ea"/>
              </a:rPr>
              <a:t> </a:t>
            </a:r>
            <a:r>
              <a:rPr lang="hi-IN" sz="2000" dirty="0">
                <a:sym typeface="+mn-ea"/>
              </a:rPr>
              <a:t>अंग्रेजी</a:t>
            </a:r>
            <a:r>
              <a:rPr lang="en-US" altLang="hi-IN" sz="2000" dirty="0">
                <a:sym typeface="+mn-ea"/>
              </a:rPr>
              <a:t> </a:t>
            </a:r>
            <a:r>
              <a:rPr lang="hi-IN" sz="2000" dirty="0">
                <a:sym typeface="+mn-ea"/>
              </a:rPr>
              <a:t>के अपने</a:t>
            </a:r>
            <a:r>
              <a:rPr lang="en-US" altLang="hi-IN" sz="2000" dirty="0">
                <a:sym typeface="+mn-ea"/>
              </a:rPr>
              <a:t> </a:t>
            </a:r>
            <a:r>
              <a:rPr lang="hi-IN" sz="2000" dirty="0">
                <a:sym typeface="+mn-ea"/>
              </a:rPr>
              <a:t>ज्ञान के कारण</a:t>
            </a:r>
            <a:r>
              <a:rPr lang="en-US" altLang="hi-IN" sz="2000" dirty="0">
                <a:sym typeface="+mn-ea"/>
              </a:rPr>
              <a:t> </a:t>
            </a:r>
            <a:r>
              <a:rPr lang="hi-IN" sz="2000" dirty="0">
                <a:sym typeface="+mn-ea"/>
              </a:rPr>
              <a:t>पहला</a:t>
            </a:r>
            <a:r>
              <a:rPr lang="en-US" altLang="hi-IN" sz="2000" dirty="0">
                <a:sym typeface="+mn-ea"/>
              </a:rPr>
              <a:t> </a:t>
            </a:r>
            <a:r>
              <a:rPr lang="hi-IN" sz="2000" dirty="0">
                <a:sym typeface="+mn-ea"/>
              </a:rPr>
              <a:t>प्रस्ताव</a:t>
            </a:r>
            <a:r>
              <a:rPr lang="en-US" altLang="hi-IN" sz="2000" dirty="0">
                <a:sym typeface="+mn-ea"/>
              </a:rPr>
              <a:t> </a:t>
            </a:r>
            <a:r>
              <a:rPr lang="hi-IN" sz="2000" dirty="0">
                <a:sym typeface="+mn-ea"/>
              </a:rPr>
              <a:t>लाभ</a:t>
            </a:r>
            <a:r>
              <a:rPr lang="en-US" altLang="hi-IN" sz="2000" dirty="0">
                <a:sym typeface="+mn-ea"/>
              </a:rPr>
              <a:t> (First Mover Advantage) </a:t>
            </a:r>
            <a:r>
              <a:rPr lang="hi-IN" sz="2000" dirty="0">
                <a:sym typeface="+mn-ea"/>
              </a:rPr>
              <a:t>था।</a:t>
            </a:r>
            <a:endParaRPr lang="en-US" altLang="hi-IN" sz="2000" dirty="0">
              <a:sym typeface="+mn-ea"/>
            </a:endParaRPr>
          </a:p>
          <a:p>
            <a:pPr algn="just">
              <a:lnSpc>
                <a:spcPct val="150000"/>
              </a:lnSpc>
            </a:pPr>
            <a:r>
              <a:rPr lang="hi-IN" sz="2000" dirty="0"/>
              <a:t>3% तमिल ब्राह्मण के पास मैसूर रियासत में 80% नौकरियां थी।</a:t>
            </a:r>
            <a:endParaRPr lang="en-US" sz="2000" dirty="0"/>
          </a:p>
          <a:p>
            <a:pPr algn="just">
              <a:lnSpc>
                <a:spcPct val="150000"/>
              </a:lnSpc>
            </a:pPr>
            <a:r>
              <a:rPr lang="hi-IN" sz="2000" dirty="0"/>
              <a:t>सार्वजनिक सेवाओं में कन्नडिगा ब्राह्मणों का प्रतिनिधित्व बेहद कम था।</a:t>
            </a:r>
            <a:endParaRPr lang="en-US" sz="2000" dirty="0"/>
          </a:p>
          <a:p>
            <a:pPr algn="just">
              <a:lnSpc>
                <a:spcPct val="150000"/>
              </a:lnSpc>
            </a:pPr>
            <a:r>
              <a:rPr lang="hi-IN" sz="2000" dirty="0"/>
              <a:t>1918 में मैसूर के महाराजा ने मुख्य न्यायाधीश सी. मिलर की अध्यक्षता में एक समिति नियुक्त की, जो स्थिति की जांच करने और रिपोर्ट करने और दलित वर्गों को पर्याप्त प्रतिनिधित्व प्रदान करने के उपायों का सुझाव देने के लिए थी।</a:t>
            </a:r>
            <a:endParaRPr lang="en-US" sz="2000" dirty="0"/>
          </a:p>
          <a:p>
            <a:pPr algn="just">
              <a:lnSpc>
                <a:spcPct val="150000"/>
              </a:lnSpc>
            </a:pPr>
            <a:r>
              <a:rPr lang="hi-IN" sz="2000" dirty="0"/>
              <a:t>इस प्रकार भारत में आरक्षण की शुरुआत के लिए अभिजात वर्ग</a:t>
            </a:r>
            <a:r>
              <a:rPr lang="en-IN" sz="2000" dirty="0"/>
              <a:t> (Elite or Upper Caste) </a:t>
            </a:r>
            <a:r>
              <a:rPr lang="hi-IN" sz="2000" dirty="0"/>
              <a:t>जिम्मेदार मानी जानी चाहिए।</a:t>
            </a:r>
            <a:endParaRPr lang="en-IN" sz="2000" dirty="0">
              <a:solidFill>
                <a:srgbClr val="FF0000"/>
              </a:solidFill>
            </a:endParaRP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का इतिहास क्या है?</a:t>
            </a:r>
            <a:endParaRPr lang="hi-IN" sz="3400" b="1" dirty="0">
              <a:solidFill>
                <a:prstClr val="black"/>
              </a:solidFill>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lgn="just">
              <a:lnSpc>
                <a:spcPct val="170000"/>
              </a:lnSpc>
            </a:pPr>
            <a:r>
              <a:rPr lang="hi-IN" dirty="0"/>
              <a:t>2019: संविधान संशोधन: अनुच्छेद 15 में खंड 6 जोड़ा गया</a:t>
            </a:r>
            <a:endParaRPr lang="en-US" dirty="0"/>
          </a:p>
          <a:p>
            <a:pPr algn="just">
              <a:lnSpc>
                <a:spcPct val="170000"/>
              </a:lnSpc>
            </a:pPr>
            <a:r>
              <a:rPr lang="hi-IN" dirty="0">
                <a:highlight>
                  <a:srgbClr val="000000">
                    <a:alpha val="0"/>
                  </a:srgbClr>
                </a:highlight>
              </a:rPr>
              <a:t>(6) </a:t>
            </a:r>
            <a:r>
              <a:rPr lang="hi-IN" dirty="0"/>
              <a:t>इस अनुच्छेद या अनुच्छेद 19 के खंड (1) के उपखंड (छ) या अनुच्छेद 29 के खंड (2) में कुछ भी राज्य को निम्नलिखित बनाने से नहीं रोकेगा-</a:t>
            </a:r>
            <a:endParaRPr lang="en-US" dirty="0"/>
          </a:p>
          <a:p>
            <a:pPr algn="just">
              <a:lnSpc>
                <a:spcPct val="170000"/>
              </a:lnSpc>
            </a:pPr>
            <a:r>
              <a:rPr lang="hi-IN" dirty="0"/>
              <a:t>(क) खंड (4) और (5) में उल्लिखित वर्गों के अलावा नागरिकों के आर्थिक रूप से कमजोर वर्गों की उन्नति के लिए कोई विशेष प्रावधान; तथा</a:t>
            </a:r>
            <a:endParaRPr lang="en-US" dirty="0"/>
          </a:p>
          <a:p>
            <a:pPr algn="just">
              <a:lnSpc>
                <a:spcPct val="170000"/>
              </a:lnSpc>
            </a:pPr>
            <a:r>
              <a:rPr lang="hi-IN" dirty="0"/>
              <a:t>(ख) खंड (4) और (5) में उल्लिखित वर्गों के अलावा नागरिकों के किसी भी आर्थिक रूप से कमजोर वर्गों की उन्नति के लिए कोई विशेष प्रावधान, जहां तक कि ऐसे विशेष प्रावधान निजी शैक्षणिक संस्थानों सहित शैक्षणिक संस्थानों में उनके प्रवेश से संबंधित हैं, चाहे राज्य द्वारा सहायता प्राप्त या गैर-सहायता प्राप्त। अनुच्छेद 30 के खंड (1) में निर्दिष्ट अल्पसंख्यक शैक्षणिक संस्थानों को इससे बाहर रखा गया है।</a:t>
            </a:r>
            <a:endParaRPr lang="en-US" dirty="0"/>
          </a:p>
          <a:p>
            <a:pPr algn="just">
              <a:lnSpc>
                <a:spcPct val="170000"/>
              </a:lnSpc>
            </a:pPr>
            <a:r>
              <a:rPr lang="hi-IN" dirty="0"/>
              <a:t>जो आरक्षण के मामले में मौजूदा आरक्षण के अतिरिक्त होगा और अधिकतम दस प्रतिशत के अधीन होगा।</a:t>
            </a:r>
            <a:endParaRPr lang="en-IN" dirty="0"/>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आर्थिक आरक्षण कब शुरू किया गया था?</a:t>
            </a:r>
            <a:endParaRPr lang="hi-IN" sz="3400" b="1" dirty="0">
              <a:solidFill>
                <a:prstClr val="black"/>
              </a:solidFill>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124585"/>
            <a:ext cx="8229600" cy="4525963"/>
          </a:xfrm>
        </p:spPr>
        <p:txBody>
          <a:bodyPr>
            <a:normAutofit fontScale="25000"/>
          </a:bodyPr>
          <a:lstStyle/>
          <a:p>
            <a:endParaRPr lang="en-US" dirty="0"/>
          </a:p>
          <a:p>
            <a:pPr algn="just">
              <a:lnSpc>
                <a:spcPct val="170000"/>
              </a:lnSpc>
            </a:pPr>
            <a:r>
              <a:rPr lang="hi-IN" sz="5600" dirty="0">
                <a:latin typeface="Leelawadee" panose="020B0502040204020203" charset="0"/>
                <a:cs typeface="Leelawadee" panose="020B0502040204020203" charset="0"/>
              </a:rPr>
              <a:t>हाँ। अनुसूचित जाति/अनुसूचित जनजाति के लिए पदोन्नति में आरक्षण 27 अप्रैल, 1978 को प्रथम श्रेणी में शुरू किया गया था।</a:t>
            </a:r>
            <a:endParaRPr lang="en-US" sz="5600" dirty="0">
              <a:latin typeface="Leelawadee" panose="020B0502040204020203" charset="0"/>
              <a:cs typeface="Leelawadee" panose="020B0502040204020203" charset="0"/>
            </a:endParaRPr>
          </a:p>
          <a:p>
            <a:pPr algn="just">
              <a:lnSpc>
                <a:spcPct val="170000"/>
              </a:lnSpc>
            </a:pPr>
            <a:r>
              <a:rPr lang="hi-IN" sz="5600" dirty="0">
                <a:latin typeface="Leelawadee" panose="020B0502040204020203" charset="0"/>
                <a:cs typeface="Leelawadee" panose="020B0502040204020203" charset="0"/>
              </a:rPr>
              <a:t>भारतीय अदालतों ने बड़े पैमाने पर पदोन्नति में आरक्षण का विरोध किया है और प्रारंभिक नियुक्ति में आरक्षण का समर्थन किया है।</a:t>
            </a:r>
            <a:endParaRPr lang="en-US" sz="5600" dirty="0">
              <a:latin typeface="Leelawadee" panose="020B0502040204020203" charset="0"/>
              <a:cs typeface="Leelawadee" panose="020B0502040204020203" charset="0"/>
            </a:endParaRPr>
          </a:p>
          <a:p>
            <a:pPr algn="just">
              <a:lnSpc>
                <a:spcPct val="170000"/>
              </a:lnSpc>
            </a:pPr>
            <a:r>
              <a:rPr lang="hi-IN" sz="5600" dirty="0">
                <a:latin typeface="Leelawadee" panose="020B0502040204020203" charset="0"/>
                <a:cs typeface="Leelawadee" panose="020B0502040204020203" charset="0"/>
              </a:rPr>
              <a:t>सी ए राजेंद्रन (1968)</a:t>
            </a:r>
            <a:r>
              <a:rPr lang="en-US" sz="5600" dirty="0">
                <a:latin typeface="Leelawadee" panose="020B0502040204020203" charset="0"/>
                <a:cs typeface="Leelawadee" panose="020B0502040204020203" charset="0"/>
              </a:rPr>
              <a:t>:</a:t>
            </a:r>
            <a:r>
              <a:rPr lang="hi-IN" sz="5600" dirty="0">
                <a:latin typeface="Leelawadee" panose="020B0502040204020203" charset="0"/>
                <a:cs typeface="Leelawadee" panose="020B0502040204020203" charset="0"/>
              </a:rPr>
              <a:t> 1963 में, सरकार ने अधिसूचित किया कि श्रेणी</a:t>
            </a:r>
            <a:r>
              <a:rPr lang="en-US" sz="5600" dirty="0">
                <a:latin typeface="Leelawadee" panose="020B0502040204020203" charset="0"/>
                <a:cs typeface="Leelawadee" panose="020B0502040204020203" charset="0"/>
              </a:rPr>
              <a:t> I </a:t>
            </a:r>
            <a:r>
              <a:rPr lang="hi-IN" sz="5600" dirty="0">
                <a:latin typeface="Leelawadee" panose="020B0502040204020203" charset="0"/>
                <a:cs typeface="Leelawadee" panose="020B0502040204020203" charset="0"/>
              </a:rPr>
              <a:t>और श्रेणी </a:t>
            </a:r>
            <a:r>
              <a:rPr lang="en-US" sz="5600" dirty="0">
                <a:latin typeface="Leelawadee" panose="020B0502040204020203" charset="0"/>
                <a:cs typeface="Leelawadee" panose="020B0502040204020203" charset="0"/>
              </a:rPr>
              <a:t>II </a:t>
            </a:r>
            <a:r>
              <a:rPr lang="hi-IN" sz="5600" dirty="0">
                <a:latin typeface="Leelawadee" panose="020B0502040204020203" charset="0"/>
                <a:cs typeface="Leelawadee" panose="020B0502040204020203" charset="0"/>
              </a:rPr>
              <a:t>के पदों पर पदोन्नति में कोई आरक्षण नहीं होगा, मुख्य न्यायाधीश </a:t>
            </a:r>
            <a:r>
              <a:rPr lang="en-US" sz="5600" dirty="0">
                <a:latin typeface="Leelawadee" panose="020B0502040204020203" charset="0"/>
                <a:cs typeface="Leelawadee" panose="020B0502040204020203" charset="0"/>
              </a:rPr>
              <a:t> </a:t>
            </a:r>
            <a:r>
              <a:rPr lang="hi-IN" sz="5600" dirty="0">
                <a:latin typeface="Leelawadee" panose="020B0502040204020203" charset="0"/>
                <a:cs typeface="Leelawadee" panose="020B0502040204020203" charset="0"/>
              </a:rPr>
              <a:t>के. एन. वांचू की अध्यक्षता वाली पाँच-न्यायाधीशों की बेंच ने इस नीति को बरकरार रखा:</a:t>
            </a:r>
            <a:endParaRPr lang="en-US" sz="5600" dirty="0">
              <a:latin typeface="Leelawadee" panose="020B0502040204020203" charset="0"/>
              <a:cs typeface="Leelawadee" panose="020B0502040204020203" charset="0"/>
            </a:endParaRPr>
          </a:p>
          <a:p>
            <a:pPr algn="just">
              <a:lnSpc>
                <a:spcPct val="170000"/>
              </a:lnSpc>
            </a:pPr>
            <a:r>
              <a:rPr lang="hi-IN" sz="5600" dirty="0">
                <a:latin typeface="Leelawadee" panose="020B0502040204020203" charset="0"/>
                <a:cs typeface="Leelawadee" panose="020B0502040204020203" charset="0"/>
              </a:rPr>
              <a:t>इंदिरा साहनी (1992): </a:t>
            </a:r>
            <a:r>
              <a:rPr lang="en-US" sz="5600" dirty="0">
                <a:latin typeface="Leelawadee" panose="020B0502040204020203" charset="0"/>
                <a:cs typeface="Leelawadee" panose="020B0502040204020203" charset="0"/>
              </a:rPr>
              <a:t>9 </a:t>
            </a:r>
            <a:r>
              <a:rPr lang="hi-IN" sz="5600" dirty="0">
                <a:latin typeface="Leelawadee" panose="020B0502040204020203" charset="0"/>
                <a:cs typeface="Leelawadee" panose="020B0502040204020203" charset="0"/>
              </a:rPr>
              <a:t>न्यायाधीशों की पीठ ने कहा कि भविष्य में पदोन्नति में कोई आरक्षण नहीं होगा लेकिन 2000 में इसे वापस लाने के लिए संविधान में संशोधन किया गया था।</a:t>
            </a:r>
            <a:endParaRPr lang="en-US" sz="5600" dirty="0">
              <a:latin typeface="Leelawadee" panose="020B0502040204020203" charset="0"/>
              <a:cs typeface="Leelawadee" panose="020B0502040204020203" charset="0"/>
            </a:endParaRPr>
          </a:p>
          <a:p>
            <a:pPr algn="just">
              <a:lnSpc>
                <a:spcPct val="170000"/>
              </a:lnSpc>
            </a:pPr>
            <a:r>
              <a:rPr lang="hi-IN" sz="5600" dirty="0">
                <a:latin typeface="Leelawadee" panose="020B0502040204020203" charset="0"/>
                <a:cs typeface="Leelawadee" panose="020B0502040204020203" charset="0"/>
              </a:rPr>
              <a:t>एम.नागराज (2006): राज्य पदोन्नति में आरक्षण प्रदान करने के लिए बाध्य नहीं है, लेकिन अगर वह ऐसा करना चाहता है, तो उसे तीन पहलुओं पर मात्रात्मक आंकड़ा के संग्रह की आवश्यकता को पूरा करना होगा - वर्ग का पिछड़ापन </a:t>
            </a:r>
            <a:r>
              <a:rPr lang="en-IN" sz="5600" dirty="0">
                <a:latin typeface="Leelawadee" panose="020B0502040204020203" charset="0"/>
                <a:cs typeface="Leelawadee" panose="020B0502040204020203" charset="0"/>
              </a:rPr>
              <a:t>(Backwardness),</a:t>
            </a:r>
            <a:r>
              <a:rPr lang="hi-IN" sz="5600" dirty="0">
                <a:latin typeface="Leelawadee" panose="020B0502040204020203" charset="0"/>
                <a:cs typeface="Leelawadee" panose="020B0502040204020203" charset="0"/>
              </a:rPr>
              <a:t> प्रतिनिधित्व की अपर्याप्तता</a:t>
            </a:r>
            <a:r>
              <a:rPr lang="en-IN" sz="5600" dirty="0">
                <a:latin typeface="Leelawadee" panose="020B0502040204020203" charset="0"/>
                <a:cs typeface="Leelawadee" panose="020B0502040204020203" charset="0"/>
              </a:rPr>
              <a:t> (Inadequacy of representation)</a:t>
            </a:r>
            <a:r>
              <a:rPr lang="hi-IN" sz="5600" dirty="0">
                <a:latin typeface="Leelawadee" panose="020B0502040204020203" charset="0"/>
                <a:cs typeface="Leelawadee" panose="020B0502040204020203" charset="0"/>
              </a:rPr>
              <a:t>, और सेवाओं की सामान्य दक्षता</a:t>
            </a:r>
            <a:r>
              <a:rPr lang="en-IN" sz="5600" dirty="0">
                <a:latin typeface="Leelawadee" panose="020B0502040204020203" charset="0"/>
                <a:cs typeface="Leelawadee" panose="020B0502040204020203" charset="0"/>
              </a:rPr>
              <a:t> (Efficiency  of Administration)</a:t>
            </a:r>
            <a:r>
              <a:rPr lang="hi-IN" sz="5600" dirty="0">
                <a:latin typeface="Leelawadee" panose="020B0502040204020203" charset="0"/>
                <a:cs typeface="Leelawadee" panose="020B0502040204020203" charset="0"/>
              </a:rPr>
              <a:t> प्रभावित नहीं हो रही है।</a:t>
            </a:r>
            <a:endParaRPr lang="en-US" sz="5600" dirty="0">
              <a:latin typeface="Leelawadee" panose="020B0502040204020203" charset="0"/>
              <a:cs typeface="Leelawadee" panose="020B0502040204020203" charset="0"/>
            </a:endParaRPr>
          </a:p>
          <a:p>
            <a:pPr algn="just">
              <a:lnSpc>
                <a:spcPct val="170000"/>
              </a:lnSpc>
            </a:pPr>
            <a:r>
              <a:rPr lang="hi-IN" sz="5600" dirty="0">
                <a:latin typeface="Leelawadee" panose="020B0502040204020203" charset="0"/>
                <a:cs typeface="Leelawadee" panose="020B0502040204020203" charset="0"/>
              </a:rPr>
              <a:t>जरनैल सिंह (2018): एससी और एसटी के पिछड़ेपन पर आँकड़ों की कोई आवश्यकता नहीं है। </a:t>
            </a:r>
            <a:endParaRPr lang="en-IN" sz="5600" dirty="0">
              <a:solidFill>
                <a:srgbClr val="FF0000"/>
              </a:solidFill>
              <a:latin typeface="Leelawadee" panose="020B0502040204020203" charset="0"/>
              <a:cs typeface="Leelawadee" panose="020B0502040204020203" charset="0"/>
            </a:endParaRPr>
          </a:p>
          <a:p>
            <a:endParaRPr lang="en-IN" sz="5600" dirty="0">
              <a:latin typeface="Leelawadee" panose="020B0502040204020203" charset="0"/>
              <a:cs typeface="Leelawadee" panose="020B0502040204020203" charset="0"/>
            </a:endParaRPr>
          </a:p>
        </p:txBody>
      </p:sp>
      <p:sp>
        <p:nvSpPr>
          <p:cNvPr id="6" name="TextBox 4"/>
          <p:cNvSpPr txBox="1"/>
          <p:nvPr/>
        </p:nvSpPr>
        <p:spPr>
          <a:xfrm>
            <a:off x="683895" y="188595"/>
            <a:ext cx="7952105" cy="76944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nSpc>
                <a:spcPct val="150000"/>
              </a:lnSpc>
            </a:pPr>
            <a:r>
              <a:rPr lang="hi-IN" sz="3200" dirty="0">
                <a:sym typeface="+mn-ea"/>
              </a:rPr>
              <a:t>क्या प्रमोशन में आरक्षण दिया जा सकता</a:t>
            </a:r>
            <a:r>
              <a:rPr lang="en-US" sz="3200" dirty="0">
                <a:sym typeface="+mn-ea"/>
              </a:rPr>
              <a:t> </a:t>
            </a:r>
            <a:r>
              <a:rPr lang="hi-IN" sz="3200" dirty="0">
                <a:sym typeface="+mn-ea"/>
              </a:rPr>
              <a:t>है?</a:t>
            </a:r>
            <a:endParaRPr lang="hi-IN" sz="3200" b="1" dirty="0">
              <a:solidFill>
                <a:prstClr val="black"/>
              </a:solidFill>
              <a:sym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7500" lnSpcReduction="20000"/>
          </a:bodyPr>
          <a:lstStyle/>
          <a:p>
            <a:pPr algn="just">
              <a:lnSpc>
                <a:spcPct val="170000"/>
              </a:lnSpc>
            </a:pPr>
            <a:r>
              <a:rPr lang="hi-IN" dirty="0"/>
              <a:t>कई सुझाव दिए जा सकते हैं:</a:t>
            </a:r>
            <a:endParaRPr lang="en-US" dirty="0"/>
          </a:p>
          <a:p>
            <a:pPr algn="just">
              <a:lnSpc>
                <a:spcPct val="170000"/>
              </a:lnSpc>
            </a:pPr>
            <a:r>
              <a:rPr lang="hi-IN" dirty="0"/>
              <a:t>आरक्षण का समर्थन करने वालों का तर्क है कि आज भी सभी आरक्षित सीटें नहीं भरी गई हैं और जाति का शोषण अभी भी जारी है।</a:t>
            </a:r>
            <a:endParaRPr lang="en-US" dirty="0"/>
          </a:p>
          <a:p>
            <a:pPr algn="just">
              <a:lnSpc>
                <a:spcPct val="170000"/>
              </a:lnSpc>
            </a:pPr>
            <a:r>
              <a:rPr lang="hi-IN" dirty="0"/>
              <a:t>आरक्षण या तो प्रवेश में या नौकरी में दिया जा सकता है।</a:t>
            </a:r>
            <a:endParaRPr lang="en-US" dirty="0"/>
          </a:p>
          <a:p>
            <a:pPr algn="just">
              <a:lnSpc>
                <a:spcPct val="170000"/>
              </a:lnSpc>
            </a:pPr>
            <a:r>
              <a:rPr lang="hi-IN" dirty="0"/>
              <a:t>प्रमोशन में आरक्षण नहीं दिया जा सकता।</a:t>
            </a:r>
            <a:endParaRPr lang="en-US" dirty="0"/>
          </a:p>
          <a:p>
            <a:pPr algn="just">
              <a:lnSpc>
                <a:spcPct val="170000"/>
              </a:lnSpc>
            </a:pPr>
            <a:r>
              <a:rPr lang="hi-IN" dirty="0"/>
              <a:t>एससी और एसटी के लिए क्रीमी लेयर को बाहर करने पर विचार किया जा सकता है।</a:t>
            </a:r>
            <a:endParaRPr lang="en-US" dirty="0"/>
          </a:p>
          <a:p>
            <a:pPr algn="just">
              <a:lnSpc>
                <a:spcPct val="170000"/>
              </a:lnSpc>
            </a:pPr>
            <a:r>
              <a:rPr lang="hi-IN" dirty="0"/>
              <a:t>आरक्षण का लाभ सिर्फ एक पीढ़ी तक सीमित हो सकता है।</a:t>
            </a:r>
            <a:endParaRPr lang="en-US" dirty="0"/>
          </a:p>
          <a:p>
            <a:pPr algn="just">
              <a:lnSpc>
                <a:spcPct val="170000"/>
              </a:lnSpc>
            </a:pPr>
            <a:r>
              <a:rPr lang="hi-IN" dirty="0"/>
              <a:t>जाति के आंकड़ों को सार्वजनिक किया जा सकता है और मंडल आयोग की सिफारिशों की समीक्षा की जा सकती है क्योंकि यह 1931 की जाति जनगणना पर आधारित थी।</a:t>
            </a:r>
            <a:endParaRPr lang="en-US" dirty="0"/>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क्या प्रमोशन में आरक्षण दिया जा सकता है?</a:t>
            </a:r>
            <a:endParaRPr lang="hi-IN" sz="3400" b="1" dirty="0">
              <a:solidFill>
                <a:prstClr val="black"/>
              </a:solidFill>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lnSpc>
                <a:spcPct val="160000"/>
              </a:lnSpc>
            </a:pPr>
            <a:r>
              <a:rPr lang="hi-IN" dirty="0"/>
              <a:t>आरक्षण समानता का निषेध नहीं बल्कि वास्तविक समानता</a:t>
            </a:r>
            <a:r>
              <a:rPr lang="en-IN" dirty="0"/>
              <a:t> (Substantive Equality)</a:t>
            </a:r>
            <a:r>
              <a:rPr lang="hi-IN" dirty="0"/>
              <a:t> की प्राप्ति है।</a:t>
            </a:r>
            <a:endParaRPr lang="en-US" dirty="0"/>
          </a:p>
          <a:p>
            <a:pPr algn="just">
              <a:lnSpc>
                <a:spcPct val="160000"/>
              </a:lnSpc>
            </a:pPr>
            <a:r>
              <a:rPr lang="hi-IN" dirty="0"/>
              <a:t>यह विविधता</a:t>
            </a:r>
            <a:r>
              <a:rPr lang="en-IN" dirty="0"/>
              <a:t> (Diversity) </a:t>
            </a:r>
            <a:r>
              <a:rPr lang="hi-IN" dirty="0"/>
              <a:t>को बढ़ावा देता है।</a:t>
            </a:r>
            <a:endParaRPr lang="en-US" dirty="0"/>
          </a:p>
          <a:p>
            <a:pPr algn="just">
              <a:lnSpc>
                <a:spcPct val="160000"/>
              </a:lnSpc>
            </a:pPr>
            <a:r>
              <a:rPr lang="hi-IN" dirty="0"/>
              <a:t>आरक्षण का कोई मौलिक अधिकार नहीं है।</a:t>
            </a:r>
            <a:endParaRPr lang="en-US" dirty="0"/>
          </a:p>
          <a:p>
            <a:pPr algn="just">
              <a:lnSpc>
                <a:spcPct val="160000"/>
              </a:lnSpc>
            </a:pPr>
            <a:r>
              <a:rPr lang="hi-IN" dirty="0"/>
              <a:t>आरक्षण की कोई संवैधानिक रूप से निर्धारित ऊपरी सीमा नहीं है।</a:t>
            </a:r>
            <a:endParaRPr lang="en-US" dirty="0"/>
          </a:p>
          <a:p>
            <a:pPr marL="0" indent="0" algn="just">
              <a:lnSpc>
                <a:spcPct val="160000"/>
              </a:lnSpc>
              <a:buNone/>
            </a:pPr>
            <a:r>
              <a:rPr lang="en-IN" dirty="0"/>
              <a:t>    </a:t>
            </a:r>
            <a:r>
              <a:rPr lang="hi-IN" dirty="0"/>
              <a:t>अगला व्याख्यान: भाषण और अभिव्यक्ति की स्वतंत्रता</a:t>
            </a:r>
            <a:endParaRPr lang="en-IN" dirty="0"/>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आज हमने क्या सीखा?</a:t>
            </a:r>
            <a:endParaRPr lang="hi-IN" sz="3400" b="1" dirty="0">
              <a:solidFill>
                <a:prstClr val="black"/>
              </a:solidFill>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060848"/>
            <a:ext cx="8229600" cy="1143000"/>
          </a:xfrm>
        </p:spPr>
        <p:txBody>
          <a:bodyPr>
            <a:normAutofit/>
          </a:bodyPr>
          <a:lstStyle/>
          <a:p>
            <a:r>
              <a:rPr lang="hi-IN" b="1" dirty="0"/>
              <a:t>अस्वीकरण</a:t>
            </a:r>
            <a:endParaRPr lang="en-IN" dirty="0"/>
          </a:p>
        </p:txBody>
      </p:sp>
      <p:sp>
        <p:nvSpPr>
          <p:cNvPr id="3" name="Content Placeholder 2"/>
          <p:cNvSpPr>
            <a:spLocks noGrp="1"/>
          </p:cNvSpPr>
          <p:nvPr>
            <p:ph idx="1"/>
          </p:nvPr>
        </p:nvSpPr>
        <p:spPr>
          <a:xfrm>
            <a:off x="467544" y="2852936"/>
            <a:ext cx="8229600" cy="4525963"/>
          </a:xfrm>
        </p:spPr>
        <p:txBody>
          <a:bodyPr/>
          <a:lstStyle/>
          <a:p>
            <a:pPr marL="0" indent="0" algn="ctr">
              <a:buNone/>
            </a:pPr>
            <a:r>
              <a:rPr lang="hi-IN" sz="2400" dirty="0"/>
              <a:t>व्याख्यान में वक्ता द्वारा व्यक्त किए गए विचार उनके निजी विचार हैं।</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hi-IN" dirty="0"/>
              <a:t>1921 में महाविद्यालयों और राज्य सेवा में पहली बार पिछड़े समुदायों के लिए तरजीही भर्ती औपचारिक रूप से शुरू की गई थी।</a:t>
            </a:r>
            <a:endParaRPr lang="en-US" dirty="0"/>
          </a:p>
          <a:p>
            <a:pPr algn="just"/>
            <a:r>
              <a:rPr lang="hi-IN" dirty="0"/>
              <a:t>मैसूर के राजकुमार कृष्ण राजे वाडियार द्वारा पहली बार "गैर-ब्राह्मणों" के लिए सरकारी नौकरियों का आरक्षण शुरू किया गया था।</a:t>
            </a:r>
            <a:endParaRPr lang="en-US" dirty="0"/>
          </a:p>
          <a:p>
            <a:pPr algn="just"/>
            <a:r>
              <a:rPr lang="hi-IN" dirty="0"/>
              <a:t>कोहलापुर और बड़ौदा की रियासतों ने भी आरक्षण की शुरुआत की।</a:t>
            </a:r>
            <a:endParaRPr lang="en-IN" dirty="0">
              <a:solidFill>
                <a:srgbClr val="FF0000"/>
              </a:solidFill>
            </a:endParaRP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की उत्पत्ति?</a:t>
            </a:r>
            <a:endParaRPr 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hi-IN" sz="2000" dirty="0"/>
              <a:t>मैसूर के महाराजा ने अछूत जातियों और मुसलमानों के अलावा कन्नड़िगा ब्राह्मणों, वोक्कालिगाओं और लिंगायतों को बड़ा हिस्सा देने की दृष्टि से कुछ सुधारों की शुरुआत की।</a:t>
            </a:r>
            <a:endParaRPr lang="en-US" sz="2000" dirty="0"/>
          </a:p>
          <a:p>
            <a:pPr algn="just">
              <a:lnSpc>
                <a:spcPct val="150000"/>
              </a:lnSpc>
            </a:pPr>
            <a:r>
              <a:rPr lang="hi-IN" sz="2000" dirty="0"/>
              <a:t>मैसूर आरक्षण के कारण, तमिलनाडु में एक उपद्रवकारी ब्राह्मण विरोधी आंदोलन हुआ और द्रविड़ कड़गम ने भी विशेष कोटा की मांग करना शुरू कर दिया था।</a:t>
            </a:r>
            <a:endParaRPr lang="en-US" sz="2000" dirty="0"/>
          </a:p>
          <a:p>
            <a:pPr algn="just">
              <a:lnSpc>
                <a:spcPct val="150000"/>
              </a:lnSpc>
            </a:pPr>
            <a:r>
              <a:rPr lang="hi-IN" sz="2000" dirty="0"/>
              <a:t>उनकी मांग को स्वीकार करते हुए, मद्रास प्रेसीडेंसी ने सरकारी नौकरियों और शैक्षणिक संस्थानों में आरक्षण प्रदान किया।</a:t>
            </a:r>
            <a:endParaRPr lang="en-IN" sz="2000" dirty="0"/>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मद्रास प्रेसीडेंसी में आरक्षण</a:t>
            </a:r>
            <a:endParaRPr lang="hi-IN" sz="34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4525963"/>
          </a:xfrm>
        </p:spPr>
        <p:txBody>
          <a:bodyPr>
            <a:noAutofit/>
          </a:bodyPr>
          <a:lstStyle/>
          <a:p>
            <a:pPr algn="just">
              <a:lnSpc>
                <a:spcPct val="150000"/>
              </a:lnSpc>
            </a:pPr>
            <a:r>
              <a:rPr lang="hi-IN" sz="1900" dirty="0"/>
              <a:t>20वीं सदी के दूसरे दशकों में डॉ. भीम राव अम्बेडकर के नेतृत्व में दलित वर्गों ने आरक्षण और प्रतिनिधित्व की मांग की।</a:t>
            </a:r>
            <a:endParaRPr lang="en-US" sz="1900" dirty="0"/>
          </a:p>
          <a:p>
            <a:pPr algn="just">
              <a:lnSpc>
                <a:spcPct val="150000"/>
              </a:lnSpc>
            </a:pPr>
            <a:r>
              <a:rPr lang="hi-IN" sz="1900" dirty="0"/>
              <a:t>1932 में पूना पैक्ट पर हस्ताक्षर किए गए। दिलचस्प बात यह है कि गांधी जी ने इस पर हस्ताक्षर नहीं किए और उनकी ओर से मदन मोहन मालवीय ने हिंदु जाति  के प्रतिनिधि के रूप में हस्ताक्षर किए।</a:t>
            </a:r>
            <a:endParaRPr lang="en-US" sz="1900" dirty="0"/>
          </a:p>
          <a:p>
            <a:pPr algn="just">
              <a:lnSpc>
                <a:spcPct val="150000"/>
              </a:lnSpc>
            </a:pPr>
            <a:r>
              <a:rPr lang="hi-IN" sz="1900" dirty="0"/>
              <a:t>पूना समझौते में आरक्षित सीटों की संख्या में वृद्धि (78 से 148 तक) के साथ-साथ केंद्रीय विधायिकाओं के साथ-साथ प्रांतीय विधायिकाओं में दलित जातियों के लिए पर्याप्त प्रतिनिधित्व प्रदान किया गया।</a:t>
            </a:r>
            <a:endParaRPr lang="en-US" sz="1900" dirty="0"/>
          </a:p>
          <a:p>
            <a:pPr algn="just">
              <a:lnSpc>
                <a:spcPct val="150000"/>
              </a:lnSpc>
            </a:pPr>
            <a:r>
              <a:rPr lang="hi-IN" sz="1900" dirty="0"/>
              <a:t>पूना पैक्ट को बाद में भारतीय संविधान में शामिल किया गया।</a:t>
            </a:r>
            <a:endParaRPr lang="en-US" sz="1900" dirty="0"/>
          </a:p>
          <a:p>
            <a:pPr algn="just">
              <a:lnSpc>
                <a:spcPct val="150000"/>
              </a:lnSpc>
            </a:pPr>
            <a:r>
              <a:rPr lang="hi-IN" sz="1900" dirty="0"/>
              <a:t>इसके बाद डॉ. भीम राव अम्बेडकर वाइसराय की कार्यकारी परिषद के सदस्य बने और उनके प्रस्ताव पर पहली बार केंद्रीय सेवाओं में 8.5% सीटें अनुसूचित जातियों के लिए आरक्षित की गईं।</a:t>
            </a:r>
            <a:endParaRPr lang="en-IN" sz="1900" dirty="0">
              <a:solidFill>
                <a:srgbClr val="FF0000"/>
              </a:solidFill>
            </a:endParaRP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पूना पैक्ट और आरक्षण</a:t>
            </a:r>
            <a:endParaRPr lang="hi-IN" sz="34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lnSpc>
                <a:spcPct val="150000"/>
              </a:lnSpc>
            </a:pPr>
            <a:r>
              <a:rPr lang="hi-IN" sz="2200" dirty="0">
                <a:solidFill>
                  <a:schemeClr val="tx1"/>
                </a:solidFill>
              </a:rPr>
              <a:t>सभी सार्वजनिक संस्थानों में समाज की विविधता परिलक्षित हो </a:t>
            </a:r>
            <a:r>
              <a:rPr lang="en-IN" sz="2200" dirty="0">
                <a:solidFill>
                  <a:schemeClr val="tx1"/>
                </a:solidFill>
              </a:rPr>
              <a:t>(Diversity of the society be reflected in all Public Institutions) </a:t>
            </a:r>
            <a:endParaRPr lang="en-US" sz="2200" dirty="0">
              <a:solidFill>
                <a:schemeClr val="tx1"/>
              </a:solidFill>
            </a:endParaRPr>
          </a:p>
          <a:p>
            <a:pPr algn="just">
              <a:lnSpc>
                <a:spcPct val="150000"/>
              </a:lnSpc>
            </a:pPr>
            <a:r>
              <a:rPr lang="hi-IN" sz="2200" dirty="0">
                <a:solidFill>
                  <a:schemeClr val="tx1"/>
                </a:solidFill>
              </a:rPr>
              <a:t>संयुक्त राज्य अमेरिका में भी, उच्च शिक्षा में प्रवेश में विविधता </a:t>
            </a:r>
            <a:r>
              <a:rPr lang="en-IN" sz="2200" dirty="0">
                <a:solidFill>
                  <a:schemeClr val="tx1"/>
                </a:solidFill>
              </a:rPr>
              <a:t>(Diversity) </a:t>
            </a:r>
            <a:r>
              <a:rPr lang="hi-IN" sz="2200" dirty="0">
                <a:solidFill>
                  <a:schemeClr val="tx1"/>
                </a:solidFill>
              </a:rPr>
              <a:t>को वैध विचार के रूप में मान्यता दी गई है।</a:t>
            </a:r>
            <a:endParaRPr lang="en-US" sz="2200" dirty="0">
              <a:solidFill>
                <a:schemeClr val="tx1"/>
              </a:solidFill>
            </a:endParaRPr>
          </a:p>
          <a:p>
            <a:pPr algn="just">
              <a:lnSpc>
                <a:spcPct val="150000"/>
              </a:lnSpc>
            </a:pPr>
            <a:r>
              <a:rPr lang="hi-IN" sz="2200" dirty="0">
                <a:solidFill>
                  <a:schemeClr val="tx1"/>
                </a:solidFill>
              </a:rPr>
              <a:t>समतामूलक समाज बनाने के लिए</a:t>
            </a:r>
            <a:r>
              <a:rPr lang="en-IN" sz="2200" dirty="0">
                <a:solidFill>
                  <a:schemeClr val="tx1"/>
                </a:solidFill>
              </a:rPr>
              <a:t> (Egalitarian Society) </a:t>
            </a:r>
            <a:endParaRPr lang="en-US" sz="2200" dirty="0">
              <a:solidFill>
                <a:schemeClr val="tx1"/>
              </a:solidFill>
            </a:endParaRPr>
          </a:p>
          <a:p>
            <a:pPr algn="just">
              <a:lnSpc>
                <a:spcPct val="150000"/>
              </a:lnSpc>
            </a:pPr>
            <a:r>
              <a:rPr lang="hi-IN" sz="2200" dirty="0">
                <a:solidFill>
                  <a:schemeClr val="tx1"/>
                </a:solidFill>
              </a:rPr>
              <a:t>असमानों को समान के स्तर पर लाना</a:t>
            </a:r>
            <a:r>
              <a:rPr lang="en-IN" sz="2200" dirty="0">
                <a:solidFill>
                  <a:schemeClr val="tx1"/>
                </a:solidFill>
              </a:rPr>
              <a:t> (</a:t>
            </a:r>
            <a:r>
              <a:rPr lang="en-IN" sz="2200" dirty="0" err="1">
                <a:solidFill>
                  <a:schemeClr val="tx1"/>
                </a:solidFill>
              </a:rPr>
              <a:t>Unequals</a:t>
            </a:r>
            <a:r>
              <a:rPr lang="en-IN" sz="2200" dirty="0">
                <a:solidFill>
                  <a:schemeClr val="tx1"/>
                </a:solidFill>
              </a:rPr>
              <a:t> be brought  at the Levels of Equals) </a:t>
            </a:r>
            <a:endParaRPr lang="en-US" sz="2200" dirty="0">
              <a:solidFill>
                <a:schemeClr val="tx1"/>
              </a:solidFill>
            </a:endParaRPr>
          </a:p>
          <a:p>
            <a:pPr algn="just">
              <a:lnSpc>
                <a:spcPct val="150000"/>
              </a:lnSpc>
            </a:pPr>
            <a:r>
              <a:rPr lang="hi-IN" sz="2200" dirty="0">
                <a:solidFill>
                  <a:schemeClr val="tx1"/>
                </a:solidFill>
              </a:rPr>
              <a:t>आरक्षण केवल औपचारिक समानता के बजाय वास्तविक समानता को बढ़ावा देता है।</a:t>
            </a:r>
          </a:p>
        </p:txBody>
      </p:sp>
      <p:sp>
        <p:nvSpPr>
          <p:cNvPr id="6" name="TextBox 4"/>
          <p:cNvSpPr txBox="1"/>
          <p:nvPr/>
        </p:nvSpPr>
        <p:spPr>
          <a:xfrm>
            <a:off x="683895" y="188595"/>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का लक्ष्य क्या है?</a:t>
            </a:r>
            <a:endParaRPr 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512" y="1700808"/>
            <a:ext cx="8229600" cy="4525963"/>
          </a:xfrm>
        </p:spPr>
        <p:txBody>
          <a:bodyPr>
            <a:noAutofit/>
          </a:bodyPr>
          <a:lstStyle/>
          <a:p>
            <a:pPr algn="just">
              <a:lnSpc>
                <a:spcPct val="170000"/>
              </a:lnSpc>
            </a:pPr>
            <a:r>
              <a:rPr lang="hi-IN" sz="2200" dirty="0">
                <a:solidFill>
                  <a:schemeClr val="tx1"/>
                </a:solidFill>
              </a:rPr>
              <a:t>हमारी आबादी के कुछ वर्गों को समानता से वंचित करने की ऐतिहासिक गलतियों को ठीक करने के लिए, हमारे संविधान ने न केवल प्रस्तावना में सामाजिक, आर्थिक और राजनीतिक न्याय और स्थिति और अवसर की समानता </a:t>
            </a:r>
            <a:r>
              <a:rPr lang="en-IN" sz="2200" dirty="0">
                <a:solidFill>
                  <a:schemeClr val="tx1"/>
                </a:solidFill>
              </a:rPr>
              <a:t>(Equality of status </a:t>
            </a:r>
            <a:r>
              <a:rPr lang="en-US" altLang="en-IN" sz="2200" dirty="0">
                <a:solidFill>
                  <a:schemeClr val="tx1"/>
                </a:solidFill>
              </a:rPr>
              <a:t>and </a:t>
            </a:r>
            <a:r>
              <a:rPr lang="en-IN" sz="2200" dirty="0">
                <a:solidFill>
                  <a:schemeClr val="tx1"/>
                </a:solidFill>
              </a:rPr>
              <a:t>of Opportunity) </a:t>
            </a:r>
            <a:r>
              <a:rPr lang="hi-IN" sz="2200" dirty="0">
                <a:solidFill>
                  <a:schemeClr val="tx1"/>
                </a:solidFill>
              </a:rPr>
              <a:t>का वादा किया था।  </a:t>
            </a:r>
            <a:endParaRPr lang="en-US" sz="2200" dirty="0">
              <a:solidFill>
                <a:schemeClr val="tx1"/>
              </a:solidFill>
            </a:endParaRPr>
          </a:p>
          <a:p>
            <a:pPr algn="just">
              <a:lnSpc>
                <a:spcPct val="170000"/>
              </a:lnSpc>
            </a:pPr>
            <a:r>
              <a:rPr lang="hi-IN" sz="2200" dirty="0">
                <a:solidFill>
                  <a:schemeClr val="tx1"/>
                </a:solidFill>
              </a:rPr>
              <a:t>लेकिन अनुच्छेद 14 से 18 में समानता के अधिकार की गारंटी दी और अनुच्छेद 17 में अस्पृश्यता को समाप्त किया और अनुच्छेद 25 में हिंदुओं के सभी वर्गों के लिए हिंदू मंदिरों के दरवाजे खोलने का समर्थन किया।</a:t>
            </a:r>
          </a:p>
        </p:txBody>
      </p:sp>
      <p:sp>
        <p:nvSpPr>
          <p:cNvPr id="6" name="TextBox 4"/>
          <p:cNvSpPr txBox="1"/>
          <p:nvPr/>
        </p:nvSpPr>
        <p:spPr>
          <a:xfrm>
            <a:off x="683260"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प्रासंगिक संवैधानिक प्रावधान क्या हैं?</a:t>
            </a:r>
            <a:endParaRPr 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132990"/>
            <a:ext cx="8229600" cy="4525963"/>
          </a:xfrm>
        </p:spPr>
        <p:txBody>
          <a:bodyPr>
            <a:normAutofit/>
          </a:bodyPr>
          <a:lstStyle/>
          <a:p>
            <a:pPr algn="just"/>
            <a:r>
              <a:rPr lang="hi-IN" dirty="0"/>
              <a:t>राज्य पर संविधान की बाध्यता: अनुच्छेद 46</a:t>
            </a:r>
            <a:endParaRPr lang="en-US" dirty="0"/>
          </a:p>
          <a:p>
            <a:pPr algn="just"/>
            <a:r>
              <a:rPr lang="hi-IN" dirty="0"/>
              <a:t>राज्य लोगों के कमजोर वर्गों की शिक्षा और आर्थिक हितों को विशेष सावधानी से बढ़ावा देगा, और  </a:t>
            </a:r>
            <a:endParaRPr lang="en-US" dirty="0"/>
          </a:p>
          <a:p>
            <a:pPr algn="just"/>
            <a:r>
              <a:rPr lang="hi-IN" dirty="0"/>
              <a:t>विशेष रूप से अनुसूचित जातियों और अनुसूचित जनजातियों, और  </a:t>
            </a:r>
            <a:endParaRPr lang="en-US" dirty="0"/>
          </a:p>
          <a:p>
            <a:pPr algn="just"/>
            <a:r>
              <a:rPr lang="hi-IN" dirty="0"/>
              <a:t>सामाजिक अन्याय और सभी प्रकार के शोषण से उनकी रक्षा करेगा।</a:t>
            </a:r>
            <a:endParaRPr lang="en-IN" dirty="0"/>
          </a:p>
          <a:p>
            <a:endParaRPr lang="en-IN" dirty="0"/>
          </a:p>
        </p:txBody>
      </p:sp>
      <p:sp>
        <p:nvSpPr>
          <p:cNvPr id="5" name="TextBox 4"/>
          <p:cNvSpPr txBox="1"/>
          <p:nvPr/>
        </p:nvSpPr>
        <p:spPr>
          <a:xfrm>
            <a:off x="683260"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प्रासंगिक संवैधानिक प्रावधान क्या हैं?</a:t>
            </a:r>
            <a:endParaRPr 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4720"/>
            <a:ext cx="8229600" cy="4525963"/>
          </a:xfrm>
        </p:spPr>
        <p:txBody>
          <a:bodyPr/>
          <a:lstStyle/>
          <a:p>
            <a:pPr algn="just"/>
            <a:r>
              <a:rPr lang="hi-IN" dirty="0"/>
              <a:t>अनुच्छेद 335 स्पष्ट रूप से बताता है कि अनुसूचित जाति और अनुसूचित जनजाति के सदस्यों के </a:t>
            </a:r>
            <a:r>
              <a:rPr lang="en-IN" dirty="0"/>
              <a:t>“</a:t>
            </a:r>
            <a:r>
              <a:rPr lang="hi-IN" dirty="0"/>
              <a:t>दावों</a:t>
            </a:r>
            <a:r>
              <a:rPr lang="en-IN" dirty="0"/>
              <a:t>”(Claim) </a:t>
            </a:r>
            <a:r>
              <a:rPr lang="hi-IN" dirty="0"/>
              <a:t>को ध्यान में रखा जाएगा,</a:t>
            </a:r>
            <a:endParaRPr lang="en-US" dirty="0"/>
          </a:p>
          <a:p>
            <a:pPr algn="just"/>
            <a:r>
              <a:rPr lang="hi-IN" dirty="0"/>
              <a:t>सेवाओं और पदों पर नियुक्तियां करने में प्रशासन की दक्षता</a:t>
            </a:r>
            <a:r>
              <a:rPr lang="en-IN" dirty="0"/>
              <a:t> (Efficiency of Administration) </a:t>
            </a:r>
            <a:r>
              <a:rPr lang="hi-IN" dirty="0"/>
              <a:t>को बनाए रखने के साथ।</a:t>
            </a:r>
            <a:endParaRPr lang="en-IN" dirty="0"/>
          </a:p>
        </p:txBody>
      </p:sp>
      <p:sp>
        <p:nvSpPr>
          <p:cNvPr id="5" name="TextBox 4"/>
          <p:cNvSpPr txBox="1"/>
          <p:nvPr/>
        </p:nvSpPr>
        <p:spPr>
          <a:xfrm>
            <a:off x="683260" y="188595"/>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sz="3400" dirty="0">
                <a:sym typeface="+mn-ea"/>
              </a:rPr>
              <a:t>आरक्षण पर प्रासंगिक संवैधानिक प्रावधान क्या हैं?</a:t>
            </a:r>
            <a:endParaRPr 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2496</Words>
  <Application>Microsoft Office PowerPoint</Application>
  <PresentationFormat>On-screen Show (4:3)</PresentationFormat>
  <Paragraphs>130</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Leelawadee</vt:lpstr>
      <vt:lpstr>Office Theme</vt:lpstr>
      <vt:lpstr>आरक्षण नीतियाँ और भारतीय संविधान</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Reservation Policies &amp; Indian Constitution</dc:title>
  <dc:creator>NALSAR</dc:creator>
  <cp:lastModifiedBy>Hitika Dutta</cp:lastModifiedBy>
  <cp:revision>111</cp:revision>
  <cp:lastPrinted>2024-03-05T09:16:00Z</cp:lastPrinted>
  <dcterms:created xsi:type="dcterms:W3CDTF">2021-01-15T02:28:00Z</dcterms:created>
  <dcterms:modified xsi:type="dcterms:W3CDTF">2024-11-06T12:05:30Z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EEA372E8EA644197809ED15A9359A621_12</vt:lpwstr>
  </property>
  <property fmtid="{D5CDD505-2E9C-101B-9397-08002B2CF9AE}" pid="3" name="KSOProductBuildVer">
    <vt:lpwstr>1033-12.2.0.17545</vt:lpwstr>
  </property>
</Properties>
</file>