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9" r:id="rId3"/>
    <p:sldId id="260" r:id="rId4"/>
    <p:sldId id="264" r:id="rId5"/>
    <p:sldId id="265" r:id="rId6"/>
    <p:sldId id="266" r:id="rId7"/>
    <p:sldId id="261" r:id="rId8"/>
    <p:sldId id="262" r:id="rId9"/>
    <p:sldId id="257" r:id="rId10"/>
    <p:sldId id="258" r:id="rId11"/>
    <p:sldId id="267" r:id="rId12"/>
    <p:sldId id="271" r:id="rId13"/>
    <p:sldId id="276" r:id="rId14"/>
    <p:sldId id="278" r:id="rId15"/>
    <p:sldId id="279" r:id="rId16"/>
    <p:sldId id="277" r:id="rId17"/>
    <p:sldId id="27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2" userDrawn="1">
          <p15:clr>
            <a:srgbClr val="A4A3A4"/>
          </p15:clr>
        </p15:guide>
        <p15:guide id="2" pos="29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08" autoAdjust="0"/>
    <p:restoredTop sz="94660"/>
  </p:normalViewPr>
  <p:slideViewPr>
    <p:cSldViewPr showGuides="1">
      <p:cViewPr varScale="1">
        <p:scale>
          <a:sx n="66" d="100"/>
          <a:sy n="66" d="100"/>
        </p:scale>
        <p:origin x="1240" y="44"/>
      </p:cViewPr>
      <p:guideLst>
        <p:guide orient="horz" pos="2182"/>
        <p:guide pos="29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2012DAD-76D6-4014-B10F-5991C23256FA}"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012DAD-76D6-4014-B10F-5991C23256FA}"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012DAD-76D6-4014-B10F-5991C23256FA}"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012DAD-76D6-4014-B10F-5991C23256FA}"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012DAD-76D6-4014-B10F-5991C23256FA}"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012DAD-76D6-4014-B10F-5991C23256FA}"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012DAD-76D6-4014-B10F-5991C23256FA}"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2012DAD-76D6-4014-B10F-5991C23256FA}"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12DAD-76D6-4014-B10F-5991C23256FA}"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012DAD-76D6-4014-B10F-5991C23256FA}"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012DAD-76D6-4014-B10F-5991C23256FA}"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2669B-B29A-4F64-AB71-80D0FE03E19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12DAD-76D6-4014-B10F-5991C23256FA}" type="datetimeFigureOut">
              <a:rPr lang="en-US" smtClean="0"/>
              <a:t>11/18/2024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2669B-B29A-4F64-AB71-80D0FE03E19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a:t>भाषण और अभिव्यक्ति की स्वतंत्रता</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693" y="1600200"/>
            <a:ext cx="8229600" cy="4525963"/>
          </a:xfrm>
        </p:spPr>
        <p:txBody>
          <a:bodyPr>
            <a:noAutofit/>
          </a:bodyPr>
          <a:lstStyle/>
          <a:p>
            <a:pPr marL="514350" indent="-514350" algn="just">
              <a:lnSpc>
                <a:spcPct val="150000"/>
              </a:lnSpc>
              <a:buFont typeface="+mj-lt"/>
              <a:buAutoNum type="arabicPeriod"/>
            </a:pPr>
            <a:r>
              <a:rPr lang="hi-IN" sz="2400" dirty="0">
                <a:cs typeface="Times New Roman" panose="02020603050405020304" pitchFamily="18" charset="0"/>
              </a:rPr>
              <a:t>व्यक्तिगत आत्म-पूर्ति </a:t>
            </a:r>
            <a:r>
              <a:rPr lang="en-IN" sz="2400" dirty="0">
                <a:cs typeface="Times New Roman" panose="02020603050405020304" pitchFamily="18" charset="0"/>
              </a:rPr>
              <a:t>(Self Fulfilment) </a:t>
            </a:r>
            <a:r>
              <a:rPr lang="hi-IN" sz="2400" dirty="0">
                <a:cs typeface="Times New Roman" panose="02020603050405020304" pitchFamily="18" charset="0"/>
              </a:rPr>
              <a:t>सुनिश्चित करने के रूप में: स्वयं को व्यक्त करें    </a:t>
            </a:r>
            <a:endParaRPr lang="en-US" sz="2400" dirty="0">
              <a:cs typeface="Times New Roman" panose="02020603050405020304" pitchFamily="18" charset="0"/>
            </a:endParaRPr>
          </a:p>
          <a:p>
            <a:pPr marL="514350" indent="-514350" algn="just">
              <a:lnSpc>
                <a:spcPct val="150000"/>
              </a:lnSpc>
              <a:buFont typeface="+mj-lt"/>
              <a:buAutoNum type="arabicPeriod"/>
            </a:pPr>
            <a:r>
              <a:rPr lang="hi-IN" sz="2400" dirty="0">
                <a:cs typeface="Times New Roman" panose="02020603050405020304" pitchFamily="18" charset="0"/>
              </a:rPr>
              <a:t>सत्य की प्राप्ति के साधन के रूप में</a:t>
            </a:r>
            <a:r>
              <a:rPr lang="en-IN" sz="2400" dirty="0">
                <a:cs typeface="Times New Roman" panose="02020603050405020304" pitchFamily="18" charset="0"/>
              </a:rPr>
              <a:t> (Discovery of Truth) </a:t>
            </a:r>
            <a:r>
              <a:rPr lang="hi-IN" sz="2400" dirty="0">
                <a:cs typeface="Times New Roman" panose="02020603050405020304" pitchFamily="18" charset="0"/>
              </a:rPr>
              <a:t> </a:t>
            </a:r>
            <a:endParaRPr lang="en-US" sz="2400" dirty="0">
              <a:cs typeface="Times New Roman" panose="02020603050405020304" pitchFamily="18" charset="0"/>
            </a:endParaRPr>
          </a:p>
          <a:p>
            <a:pPr marL="514350" indent="-514350" algn="just">
              <a:lnSpc>
                <a:spcPct val="150000"/>
              </a:lnSpc>
              <a:buFont typeface="+mj-lt"/>
              <a:buAutoNum type="arabicPeriod"/>
            </a:pPr>
            <a:r>
              <a:rPr lang="hi-IN" sz="2400" dirty="0">
                <a:cs typeface="Times New Roman" panose="02020603050405020304" pitchFamily="18" charset="0"/>
              </a:rPr>
              <a:t>सामाजिक, राजनीतिक और आर्थिक निर्णय लेने में समाज के सदस्यों की भागीदारी सुनिश्चित करने की एक विधि के रूप में</a:t>
            </a:r>
            <a:r>
              <a:rPr lang="en-IN" sz="2400" dirty="0">
                <a:cs typeface="Times New Roman" panose="02020603050405020304" pitchFamily="18" charset="0"/>
              </a:rPr>
              <a:t> (Participation in Governance)</a:t>
            </a:r>
            <a:endParaRPr lang="en-US" sz="2400" dirty="0">
              <a:cs typeface="Times New Roman" panose="02020603050405020304" pitchFamily="18" charset="0"/>
            </a:endParaRPr>
          </a:p>
          <a:p>
            <a:pPr marL="514350" indent="-514350" algn="just">
              <a:lnSpc>
                <a:spcPct val="150000"/>
              </a:lnSpc>
              <a:buFont typeface="+mj-lt"/>
              <a:buAutoNum type="arabicPeriod"/>
            </a:pPr>
            <a:r>
              <a:rPr lang="hi-IN" sz="2400" dirty="0">
                <a:cs typeface="Times New Roman" panose="02020603050405020304" pitchFamily="18" charset="0"/>
              </a:rPr>
              <a:t>समाज में स्थिरता और परिवर्तन के बीच संतुलन बनाए रखने के रूप में</a:t>
            </a:r>
            <a:r>
              <a:rPr lang="en-IN" sz="2400" dirty="0">
                <a:cs typeface="Times New Roman" panose="02020603050405020304" pitchFamily="18" charset="0"/>
              </a:rPr>
              <a:t> (Balance between change and stability)</a:t>
            </a:r>
          </a:p>
          <a:p>
            <a:pPr marL="514350" indent="-514350" algn="just">
              <a:lnSpc>
                <a:spcPct val="150000"/>
              </a:lnSpc>
              <a:buFont typeface="+mj-lt"/>
              <a:buAutoNum type="arabicPeriod"/>
            </a:pPr>
            <a:r>
              <a:rPr lang="hi-IN" sz="2400" dirty="0">
                <a:sym typeface="+mn-ea"/>
              </a:rPr>
              <a:t>भाषण की स्वतंत्रता से तात्पर्य किन चार मूल्यों से है?</a:t>
            </a:r>
            <a:endParaRPr lang="en-US" sz="2400" dirty="0"/>
          </a:p>
          <a:p>
            <a:pPr marL="0" indent="0" algn="just">
              <a:lnSpc>
                <a:spcPct val="150000"/>
              </a:lnSpc>
              <a:buFont typeface="+mj-lt"/>
              <a:buNone/>
            </a:pPr>
            <a:r>
              <a:rPr lang="en-IN" sz="2400" dirty="0">
                <a:cs typeface="Times New Roman" panose="02020603050405020304" pitchFamily="18" charset="0"/>
              </a:rPr>
              <a:t>  </a:t>
            </a:r>
            <a:endParaRPr lang="en-US" sz="2400" dirty="0">
              <a:cs typeface="Times New Roman" panose="02020603050405020304" pitchFamily="18" charset="0"/>
            </a:endParaRPr>
          </a:p>
          <a:p>
            <a:pPr marL="0" indent="0">
              <a:buNone/>
            </a:pPr>
            <a:r>
              <a:rPr lang="en-US" dirty="0">
                <a:cs typeface="Times New Roman" panose="02020603050405020304" pitchFamily="18" charset="0"/>
              </a:rPr>
              <a:t>  </a:t>
            </a:r>
          </a:p>
          <a:p>
            <a:pPr marL="0" indent="0">
              <a:buNone/>
            </a:pPr>
            <a:endParaRPr lang="en-US" dirty="0">
              <a:cs typeface="Times New Roman" panose="02020603050405020304" pitchFamily="18" charset="0"/>
            </a:endParaRPr>
          </a:p>
          <a:p>
            <a:pPr marL="0" indent="0">
              <a:buNone/>
            </a:pPr>
            <a:r>
              <a:rPr lang="en-US" dirty="0">
                <a:cs typeface="Times New Roman" panose="02020603050405020304" pitchFamily="18" charset="0"/>
              </a:rPr>
              <a:t>  </a:t>
            </a:r>
          </a:p>
          <a:p>
            <a:pPr marL="0" indent="0">
              <a:buNone/>
            </a:pPr>
            <a:endParaRPr lang="en-US" dirty="0">
              <a:cs typeface="Times New Roman" panose="02020603050405020304" pitchFamily="18" charset="0"/>
            </a:endParaRPr>
          </a:p>
          <a:p>
            <a:pPr marL="0" indent="0">
              <a:buNone/>
            </a:pPr>
            <a:r>
              <a:rPr lang="en-US" dirty="0">
                <a:cs typeface="Times New Roman" panose="02020603050405020304" pitchFamily="18" charset="0"/>
              </a:rPr>
              <a:t> </a:t>
            </a:r>
          </a:p>
        </p:txBody>
      </p:sp>
      <p:sp>
        <p:nvSpPr>
          <p:cNvPr id="5" name="TextBox 4"/>
          <p:cNvSpPr txBox="1"/>
          <p:nvPr/>
        </p:nvSpPr>
        <p:spPr>
          <a:xfrm>
            <a:off x="595947" y="92095"/>
            <a:ext cx="7952105" cy="150810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indent="0" algn="ctr">
              <a:lnSpc>
                <a:spcPct val="150000"/>
              </a:lnSpc>
              <a:buFont typeface="+mj-lt"/>
              <a:buNone/>
            </a:pPr>
            <a:r>
              <a:rPr lang="hi-IN" sz="3200" dirty="0">
                <a:sym typeface="+mn-ea"/>
              </a:rPr>
              <a:t>भाषण की स्वतंत्रता से तात्पर्य किन चार मूल्यों</a:t>
            </a:r>
            <a:endParaRPr lang="en-US" sz="3200" dirty="0">
              <a:sym typeface="+mn-ea"/>
            </a:endParaRPr>
          </a:p>
          <a:p>
            <a:pPr indent="0" algn="ctr">
              <a:lnSpc>
                <a:spcPct val="150000"/>
              </a:lnSpc>
              <a:buFont typeface="+mj-lt"/>
              <a:buNone/>
            </a:pPr>
            <a:r>
              <a:rPr lang="hi-IN" sz="3200" dirty="0">
                <a:sym typeface="+mn-ea"/>
              </a:rPr>
              <a:t>से है?</a:t>
            </a:r>
            <a:endParaRPr lang="hi-IN" altLang="hi-IN" sz="32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p:nvPr/>
        </p:nvSpPr>
        <p:spPr>
          <a:xfrm>
            <a:off x="457200" y="1905000"/>
            <a:ext cx="8229600" cy="4525963"/>
          </a:xfrm>
          <a:prstGeom prst="rect">
            <a:avLst/>
          </a:prstGeom>
        </p:spPr>
        <p:txBody>
          <a:bodyPr>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60000"/>
              </a:lnSpc>
            </a:pPr>
            <a:r>
              <a:rPr lang="hi-IN" sz="6500" dirty="0">
                <a:cs typeface="+mj-cs"/>
              </a:rPr>
              <a:t>जॉन स्टुअर्ट मिल: यदि सभी मानव जाति में से एक को छोड़कर सभी की राय एक हो, और केवल एक व्यक्ति विपरीत राय का हो, तो मानव जाति के लिए उस व्यक्ति को चुप कराना अधिक उचित नहीं होगा बजाए कि वह एक व्यक्ति, अगर उसके पास शक्ति होती, तो वह मानव जाति को चुप कराने में न्यायोचित होता।</a:t>
            </a:r>
            <a:endParaRPr lang="en-US" sz="6500" dirty="0">
              <a:cs typeface="+mj-cs"/>
            </a:endParaRPr>
          </a:p>
          <a:p>
            <a:pPr algn="just">
              <a:lnSpc>
                <a:spcPct val="160000"/>
              </a:lnSpc>
            </a:pPr>
            <a:r>
              <a:rPr lang="hi-IN" sz="6500" dirty="0">
                <a:cs typeface="+mj-cs"/>
              </a:rPr>
              <a:t>हर प्रासंगिक तथ्य </a:t>
            </a:r>
            <a:r>
              <a:rPr lang="en-IN" sz="6500" dirty="0">
                <a:cs typeface="+mj-cs"/>
              </a:rPr>
              <a:t>(Relevant fact) </a:t>
            </a:r>
            <a:r>
              <a:rPr lang="hi-IN" sz="6500" dirty="0">
                <a:cs typeface="+mj-cs"/>
              </a:rPr>
              <a:t> और राय व्यक्त की जानी चाहिए।</a:t>
            </a:r>
            <a:endParaRPr lang="en-US" sz="6500" dirty="0">
              <a:cs typeface="+mj-cs"/>
            </a:endParaRPr>
          </a:p>
          <a:p>
            <a:pPr algn="just">
              <a:lnSpc>
                <a:spcPct val="160000"/>
              </a:lnSpc>
            </a:pPr>
            <a:r>
              <a:rPr lang="hi-IN" sz="6500" dirty="0">
                <a:cs typeface="+mj-cs"/>
              </a:rPr>
              <a:t>सरकारें शासितों की सहमति से अपनी शक्तियों का संचालन करती हैं और शासितों को सहमति की अभिव्यक्ति के अपने अधिकार का प्रयोग करना चाहिए</a:t>
            </a:r>
            <a:r>
              <a:rPr lang="en-IN" sz="6500" dirty="0">
                <a:cs typeface="+mj-cs"/>
              </a:rPr>
              <a:t> (Consent of the Governed)</a:t>
            </a:r>
            <a:r>
              <a:rPr lang="hi-IN" sz="6500" dirty="0">
                <a:cs typeface="+mj-cs"/>
              </a:rPr>
              <a:t>।</a:t>
            </a:r>
            <a:endParaRPr lang="en-US" sz="6500" dirty="0">
              <a:cs typeface="+mj-cs"/>
            </a:endParaRPr>
          </a:p>
          <a:p>
            <a:pPr marL="0" indent="0" algn="just">
              <a:buNone/>
            </a:pPr>
            <a:endParaRPr lang="en-US" dirty="0">
              <a:cs typeface="+mj-cs"/>
            </a:endParaRP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स्वतंत्र भाषण लोकतंत्र को कैसे बढ़ावा देता</a:t>
            </a:r>
            <a:endParaRPr lang="en-US" sz="3400" dirty="0">
              <a:sym typeface="+mn-ea"/>
            </a:endParaRPr>
          </a:p>
          <a:p>
            <a:pPr algn="ctr">
              <a:lnSpc>
                <a:spcPct val="150000"/>
              </a:lnSpc>
            </a:pPr>
            <a:r>
              <a:rPr lang="hi-IN" sz="3400" dirty="0">
                <a:sym typeface="+mn-ea"/>
              </a:rPr>
              <a:t>है?</a:t>
            </a:r>
            <a:endParaRPr lang="en-US" alt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835618"/>
            <a:ext cx="8229600" cy="4414670"/>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hi-IN" sz="2100" dirty="0"/>
              <a:t>मीकेलजॉन: जब मनुष्य स्वयं पर शासन करते हैं, तो केवल वे ही होते हैं- और कोई नहीं- जिन्हें मूर्खता और अनुचितता और खतरे पर निर्णय देना होता है। और इसका मतलब है कि नासमझ विचारों को भी सुना जाए और बुद्धिमान विचारों को भी।</a:t>
            </a:r>
            <a:endParaRPr lang="en-US" sz="2100" dirty="0"/>
          </a:p>
          <a:p>
            <a:pPr marL="457200" indent="-457200" algn="just">
              <a:lnSpc>
                <a:spcPct val="150000"/>
              </a:lnSpc>
              <a:buFont typeface="Arial" panose="020B0604020202020204" pitchFamily="34" charset="0"/>
              <a:buChar char="•"/>
            </a:pPr>
            <a:r>
              <a:rPr lang="hi-IN" sz="2100" dirty="0"/>
              <a:t>विरोधी विचार व्यक्त किए जा सकते हैं, व्यक्त किए जाने चाहिए, इसलिए नहीं कि वे मान्य हैं, बल्कि इसलिए कि वे प्रासंगिक हैं… विचारों से डरना, स्वशासन के लिए अयोग्य होना है।</a:t>
            </a:r>
            <a:endParaRPr lang="en-US" sz="2100" dirty="0"/>
          </a:p>
          <a:p>
            <a:pPr marL="457200" indent="-457200" algn="just">
              <a:lnSpc>
                <a:spcPct val="150000"/>
              </a:lnSpc>
              <a:buFont typeface="Arial" panose="020B0604020202020204" pitchFamily="34" charset="0"/>
              <a:buChar char="•"/>
            </a:pPr>
            <a:r>
              <a:rPr lang="hi-IN" sz="2100" dirty="0"/>
              <a:t>लेकिन भाषण की स्वतंत्रता पर जोर देते समय प्रतिबंधों को ध्यान में रखा जाना चाहिए।</a:t>
            </a:r>
            <a:endParaRPr lang="en-US" sz="2100" dirty="0"/>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मुक्त भाषण लोकतंत्र को कैसे बढ़ावा देता</a:t>
            </a:r>
            <a:r>
              <a:rPr lang="en-US" sz="3400" dirty="0">
                <a:sym typeface="+mn-ea"/>
              </a:rPr>
              <a:t> </a:t>
            </a:r>
            <a:r>
              <a:rPr lang="hi-IN" sz="3400" dirty="0">
                <a:sym typeface="+mn-ea"/>
              </a:rPr>
              <a:t>है?</a:t>
            </a:r>
            <a:endParaRPr lang="en-US" alt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p:nvPr/>
        </p:nvSpPr>
        <p:spPr>
          <a:xfrm>
            <a:off x="436078" y="1447800"/>
            <a:ext cx="8229600" cy="4525963"/>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hi-IN" sz="2200" dirty="0">
                <a:solidFill>
                  <a:prstClr val="black"/>
                </a:solidFill>
                <a:cs typeface="+mj-cs"/>
              </a:rPr>
              <a:t>अभिव्यक्ति की स्वतंत्रता का अर्थ है मुँह से शब्द, लेखन, मुद्रण, चित्र या किसी अन्य माध्यम से अपने विश्वासों और विचारों को व्यक्त करने का अधिकार।</a:t>
            </a:r>
            <a:endParaRPr lang="en-US" sz="2200" dirty="0">
              <a:solidFill>
                <a:prstClr val="black"/>
              </a:solidFill>
              <a:cs typeface="+mj-cs"/>
            </a:endParaRPr>
          </a:p>
          <a:p>
            <a:pPr algn="just"/>
            <a:r>
              <a:rPr lang="hi-IN" sz="2200" dirty="0">
                <a:solidFill>
                  <a:prstClr val="black"/>
                </a:solidFill>
                <a:cs typeface="+mj-cs"/>
              </a:rPr>
              <a:t>अभिव्यक्ति की स्वतंत्रता में प्रसार</a:t>
            </a:r>
            <a:r>
              <a:rPr lang="en-US" sz="2200" dirty="0">
                <a:solidFill>
                  <a:prstClr val="black"/>
                </a:solidFill>
                <a:cs typeface="+mj-cs"/>
              </a:rPr>
              <a:t>(Circulation)</a:t>
            </a:r>
            <a:r>
              <a:rPr lang="hi-IN" sz="2200" dirty="0">
                <a:solidFill>
                  <a:prstClr val="black"/>
                </a:solidFill>
                <a:cs typeface="+mj-cs"/>
              </a:rPr>
              <a:t> की स्वतंत्रता शामिल है।</a:t>
            </a:r>
            <a:endParaRPr lang="en-US" sz="2200" dirty="0">
              <a:solidFill>
                <a:prstClr val="black"/>
              </a:solidFill>
              <a:cs typeface="+mj-cs"/>
            </a:endParaRPr>
          </a:p>
          <a:p>
            <a:pPr algn="just"/>
            <a:r>
              <a:rPr lang="hi-IN" sz="2200" dirty="0">
                <a:solidFill>
                  <a:prstClr val="black"/>
                </a:solidFill>
                <a:cs typeface="+mj-cs"/>
              </a:rPr>
              <a:t>रमेश थापर बनाम मद्रास राज्य (1950): मद्रास में क्रॉसरोड्स</a:t>
            </a:r>
            <a:r>
              <a:rPr lang="en-US" sz="2200" dirty="0">
                <a:solidFill>
                  <a:prstClr val="black"/>
                </a:solidFill>
                <a:cs typeface="+mj-cs"/>
              </a:rPr>
              <a:t> (Crossroads)</a:t>
            </a:r>
            <a:r>
              <a:rPr lang="hi-IN" sz="2200" dirty="0">
                <a:solidFill>
                  <a:prstClr val="black"/>
                </a:solidFill>
                <a:cs typeface="+mj-cs"/>
              </a:rPr>
              <a:t> समाचार पत्र के प्रवेश पर प्रतिबंध को अवैध माना गया।</a:t>
            </a:r>
            <a:endParaRPr lang="en-US" sz="2200" dirty="0">
              <a:solidFill>
                <a:prstClr val="black"/>
              </a:solidFill>
              <a:cs typeface="+mj-cs"/>
            </a:endParaRPr>
          </a:p>
          <a:p>
            <a:pPr algn="just"/>
            <a:r>
              <a:rPr lang="hi-IN" sz="2200" dirty="0">
                <a:solidFill>
                  <a:prstClr val="black"/>
                </a:solidFill>
                <a:cs typeface="+mj-cs"/>
              </a:rPr>
              <a:t>प्रसार पर अप्रत्यक्ष प्रतिबंध जैसे पृष्ठों की संख्या और आकार को अमान्य ठहराया गया था। सकल पेपर बनाम भारत संघ (1962)  </a:t>
            </a:r>
            <a:endParaRPr lang="en-US" sz="2200" dirty="0">
              <a:solidFill>
                <a:prstClr val="black"/>
              </a:solidFill>
              <a:cs typeface="+mj-cs"/>
            </a:endParaRPr>
          </a:p>
          <a:p>
            <a:pPr algn="just"/>
            <a:r>
              <a:rPr lang="hi-IN" sz="2200" dirty="0">
                <a:solidFill>
                  <a:prstClr val="black"/>
                </a:solidFill>
                <a:cs typeface="+mj-cs"/>
              </a:rPr>
              <a:t>अमेरिकी संविधान के विपरीत, भारतीय संविधान में प्रेस की स्वतंत्रता का उल्लेख नहीं है।</a:t>
            </a:r>
            <a:endParaRPr lang="en-US" sz="2200" dirty="0">
              <a:solidFill>
                <a:prstClr val="black"/>
              </a:solidFill>
              <a:cs typeface="+mj-cs"/>
            </a:endParaRPr>
          </a:p>
          <a:p>
            <a:pPr algn="just"/>
            <a:r>
              <a:rPr lang="hi-IN" sz="2200" dirty="0">
                <a:solidFill>
                  <a:prstClr val="black"/>
                </a:solidFill>
                <a:cs typeface="+mj-cs"/>
              </a:rPr>
              <a:t>संपादक और प्रकाशक अपने बोलने की आज़ादी के अधिकार का इस्तेमाल करते हैं। </a:t>
            </a:r>
            <a:endParaRPr lang="en-US" sz="2200" dirty="0">
              <a:solidFill>
                <a:prstClr val="black"/>
              </a:solidFill>
              <a:cs typeface="+mj-cs"/>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olidFill>
                  <a:prstClr val="black"/>
                </a:solidFill>
                <a:sym typeface="+mn-ea"/>
              </a:rPr>
              <a:t>स्वतंत्र भाषण में क्या शामिल है?</a:t>
            </a:r>
            <a:endParaRPr lang="en-US" altLang="hi-IN" sz="3400" b="1" dirty="0">
              <a:solidFill>
                <a:prstClr val="black"/>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737096"/>
            <a:ext cx="8178800" cy="3604833"/>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hi-IN" sz="2200" dirty="0">
                <a:solidFill>
                  <a:prstClr val="black"/>
                </a:solidFill>
                <a:cs typeface="+mj-cs"/>
              </a:rPr>
              <a:t>वाणिज्यिक विज्ञापन</a:t>
            </a:r>
            <a:r>
              <a:rPr lang="en-US" sz="2200" dirty="0">
                <a:solidFill>
                  <a:prstClr val="black"/>
                </a:solidFill>
                <a:cs typeface="+mj-cs"/>
              </a:rPr>
              <a:t>(Commercial Advertisement)</a:t>
            </a:r>
            <a:r>
              <a:rPr lang="hi-IN" sz="2200" dirty="0">
                <a:solidFill>
                  <a:prstClr val="black"/>
                </a:solidFill>
                <a:cs typeface="+mj-cs"/>
              </a:rPr>
              <a:t>: पेड विज्ञापन वाले येलो पेज फ्री स्पीच द्वारा संरक्षित हैं। टाटा प्रेस लिमिटेड महानगर टेलीफोन निगम (1955)। </a:t>
            </a:r>
            <a:endParaRPr lang="en-US" sz="2200" dirty="0">
              <a:solidFill>
                <a:prstClr val="black"/>
              </a:solidFill>
              <a:cs typeface="+mj-cs"/>
            </a:endParaRPr>
          </a:p>
          <a:p>
            <a:pPr marL="457200" indent="-457200" algn="just">
              <a:lnSpc>
                <a:spcPct val="150000"/>
              </a:lnSpc>
              <a:buFont typeface="Arial" panose="020B0604020202020204" pitchFamily="34" charset="0"/>
              <a:buChar char="•"/>
            </a:pPr>
            <a:r>
              <a:rPr lang="hi-IN" sz="2200" dirty="0">
                <a:solidFill>
                  <a:prstClr val="black"/>
                </a:solidFill>
                <a:cs typeface="+mj-cs"/>
              </a:rPr>
              <a:t>नाटकीय प्रदर्शन। </a:t>
            </a:r>
            <a:endParaRPr lang="en-US" sz="2200" dirty="0">
              <a:solidFill>
                <a:prstClr val="black"/>
              </a:solidFill>
              <a:cs typeface="+mj-cs"/>
            </a:endParaRPr>
          </a:p>
          <a:p>
            <a:pPr marL="457200" indent="-457200" algn="just">
              <a:lnSpc>
                <a:spcPct val="150000"/>
              </a:lnSpc>
              <a:buFont typeface="Arial" panose="020B0604020202020204" pitchFamily="34" charset="0"/>
              <a:buChar char="•"/>
            </a:pPr>
            <a:r>
              <a:rPr lang="hi-IN" sz="2200" dirty="0">
                <a:solidFill>
                  <a:prstClr val="black"/>
                </a:solidFill>
                <a:cs typeface="+mj-cs"/>
              </a:rPr>
              <a:t>सूचना का अधिकार: सूचना का अधिकार अधिनियम, 2005। </a:t>
            </a:r>
            <a:endParaRPr lang="en-US" sz="2200" dirty="0">
              <a:solidFill>
                <a:prstClr val="black"/>
              </a:solidFill>
              <a:cs typeface="+mj-cs"/>
            </a:endParaRPr>
          </a:p>
          <a:p>
            <a:pPr marL="457200" indent="-457200" algn="just">
              <a:lnSpc>
                <a:spcPct val="150000"/>
              </a:lnSpc>
              <a:buFont typeface="Arial" panose="020B0604020202020204" pitchFamily="34" charset="0"/>
              <a:buChar char="•"/>
            </a:pPr>
            <a:r>
              <a:rPr lang="hi-IN" sz="2200" dirty="0">
                <a:solidFill>
                  <a:prstClr val="black"/>
                </a:solidFill>
                <a:cs typeface="+mj-cs"/>
              </a:rPr>
              <a:t>राष्ट्रीय ध्वज फहराने का अधिकार; झंडा जलाना शामिल नहीं। </a:t>
            </a:r>
            <a:endParaRPr lang="en-US" sz="2200" dirty="0">
              <a:solidFill>
                <a:prstClr val="black"/>
              </a:solidFill>
              <a:cs typeface="+mj-cs"/>
            </a:endParaRPr>
          </a:p>
          <a:p>
            <a:pPr algn="just">
              <a:lnSpc>
                <a:spcPct val="150000"/>
              </a:lnSpc>
            </a:pPr>
            <a:r>
              <a:rPr lang="en-US" sz="2200" dirty="0">
                <a:solidFill>
                  <a:prstClr val="black"/>
                </a:solidFill>
                <a:cs typeface="+mj-cs"/>
              </a:rPr>
              <a:t>      </a:t>
            </a:r>
            <a:r>
              <a:rPr lang="hi-IN" sz="2200" dirty="0">
                <a:solidFill>
                  <a:prstClr val="black"/>
                </a:solidFill>
                <a:cs typeface="+mj-cs"/>
              </a:rPr>
              <a:t>(राष्‍ट्रीय गौरव अपमान निवारण अधिनियम, 1971)</a:t>
            </a:r>
            <a:endParaRPr lang="en-US" sz="2200" dirty="0">
              <a:solidFill>
                <a:srgbClr val="FF0000"/>
              </a:solidFill>
              <a:cs typeface="+mj-cs"/>
            </a:endParaRPr>
          </a:p>
        </p:txBody>
      </p:sp>
      <p:sp>
        <p:nvSpPr>
          <p:cNvPr id="4" name="Content Placeholder 2"/>
          <p:cNvSpPr txBox="1"/>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prstClr val="black"/>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olidFill>
                  <a:prstClr val="black"/>
                </a:solidFill>
                <a:sym typeface="+mn-ea"/>
              </a:rPr>
              <a:t>स्वतंत्र भाषण में क्या शामिल है?</a:t>
            </a:r>
            <a:endParaRPr lang="en-US" altLang="hi-IN" sz="3400" b="1" dirty="0">
              <a:solidFill>
                <a:prstClr val="black"/>
              </a:solidFill>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2599" y="1759819"/>
            <a:ext cx="8178800" cy="4880182"/>
          </a:xfrm>
          <a:prstGeom prst="rect">
            <a:avLst/>
          </a:prstGeom>
        </p:spPr>
        <p:txBody>
          <a:bodyPr wrap="square">
            <a:spAutoFit/>
          </a:bodyPr>
          <a:lstStyle/>
          <a:p>
            <a:pPr algn="just">
              <a:lnSpc>
                <a:spcPct val="150000"/>
              </a:lnSpc>
            </a:pPr>
            <a:r>
              <a:rPr lang="hi-IN" sz="1900" dirty="0">
                <a:solidFill>
                  <a:prstClr val="black"/>
                </a:solidFill>
              </a:rPr>
              <a:t>अनुच्छेद 19 (2) निम्नलिखित के "हित में" या "के संबंध में" उचित प्रतिबंध:</a:t>
            </a:r>
            <a:endParaRPr lang="en-US" sz="1900" dirty="0">
              <a:solidFill>
                <a:prstClr val="black"/>
              </a:solidFill>
            </a:endParaRPr>
          </a:p>
          <a:p>
            <a:pPr marL="342900" indent="-342900" algn="just">
              <a:lnSpc>
                <a:spcPct val="150000"/>
              </a:lnSpc>
              <a:buFont typeface="Arial" panose="020B0604020202020204" pitchFamily="34" charset="0"/>
              <a:buChar char="•"/>
            </a:pPr>
            <a:r>
              <a:rPr lang="hi-IN" sz="1900" dirty="0">
                <a:solidFill>
                  <a:prstClr val="black"/>
                </a:solidFill>
              </a:rPr>
              <a:t>भारत की संप्रभुता और अखंडता (1963 में 16वें संशोधन द्वारा सम्मिलित),</a:t>
            </a:r>
            <a:endParaRPr lang="en-US" sz="1900" dirty="0">
              <a:solidFill>
                <a:prstClr val="black"/>
              </a:solidFill>
            </a:endParaRPr>
          </a:p>
          <a:p>
            <a:pPr marL="342900" indent="-342900" algn="just">
              <a:lnSpc>
                <a:spcPct val="150000"/>
              </a:lnSpc>
              <a:buFont typeface="Arial" panose="020B0604020202020204" pitchFamily="34" charset="0"/>
              <a:buChar char="•"/>
            </a:pPr>
            <a:r>
              <a:rPr lang="hi-IN" sz="1900" dirty="0">
                <a:solidFill>
                  <a:prstClr val="black"/>
                </a:solidFill>
              </a:rPr>
              <a:t>राज्य की सुरक्षा,</a:t>
            </a:r>
            <a:endParaRPr lang="en-US" sz="1900" dirty="0">
              <a:solidFill>
                <a:prstClr val="black"/>
              </a:solidFill>
            </a:endParaRPr>
          </a:p>
          <a:p>
            <a:pPr marL="342900" indent="-342900" algn="just">
              <a:lnSpc>
                <a:spcPct val="150000"/>
              </a:lnSpc>
              <a:buFont typeface="Arial" panose="020B0604020202020204" pitchFamily="34" charset="0"/>
              <a:buChar char="•"/>
            </a:pPr>
            <a:r>
              <a:rPr lang="hi-IN" sz="1900" dirty="0">
                <a:solidFill>
                  <a:prstClr val="black"/>
                </a:solidFill>
              </a:rPr>
              <a:t>विदेशों के साथ मैत्रीपूर्ण संबंध (प्रथम संशोधन, 1951 द्वारा सम्मिलित),</a:t>
            </a:r>
            <a:endParaRPr lang="en-US" sz="1900" dirty="0">
              <a:solidFill>
                <a:prstClr val="black"/>
              </a:solidFill>
            </a:endParaRPr>
          </a:p>
          <a:p>
            <a:pPr marL="342900" indent="-342900" algn="just">
              <a:lnSpc>
                <a:spcPct val="150000"/>
              </a:lnSpc>
              <a:buFont typeface="Arial" panose="020B0604020202020204" pitchFamily="34" charset="0"/>
              <a:buChar char="•"/>
            </a:pPr>
            <a:r>
              <a:rPr lang="hi-IN" sz="1900" dirty="0">
                <a:solidFill>
                  <a:prstClr val="black"/>
                </a:solidFill>
              </a:rPr>
              <a:t>सार्वजनिक आदेश (प्रथम संशोधन, 1951 द्वारा सम्मिलित),</a:t>
            </a:r>
            <a:endParaRPr lang="en-US" sz="1900" dirty="0">
              <a:solidFill>
                <a:prstClr val="black"/>
              </a:solidFill>
            </a:endParaRPr>
          </a:p>
          <a:p>
            <a:pPr marL="342900" indent="-342900" algn="just">
              <a:lnSpc>
                <a:spcPct val="150000"/>
              </a:lnSpc>
              <a:buFont typeface="Arial" panose="020B0604020202020204" pitchFamily="34" charset="0"/>
              <a:buChar char="•"/>
            </a:pPr>
            <a:r>
              <a:rPr lang="hi-IN" sz="1900" dirty="0">
                <a:solidFill>
                  <a:prstClr val="black"/>
                </a:solidFill>
              </a:rPr>
              <a:t>शालीनता या नैतिकता</a:t>
            </a:r>
            <a:r>
              <a:rPr lang="en-US" sz="1900" dirty="0">
                <a:solidFill>
                  <a:prstClr val="black"/>
                </a:solidFill>
              </a:rPr>
              <a:t> </a:t>
            </a:r>
            <a:r>
              <a:rPr lang="hi-IN" sz="1900" dirty="0">
                <a:solidFill>
                  <a:prstClr val="black"/>
                </a:solidFill>
              </a:rPr>
              <a:t>(धारा 292 से </a:t>
            </a:r>
            <a:r>
              <a:rPr lang="en-US" sz="1900" dirty="0">
                <a:solidFill>
                  <a:prstClr val="black"/>
                </a:solidFill>
                <a:latin typeface="Mangal" panose="02040503050203030202" pitchFamily="18" charset="0"/>
                <a:cs typeface="Mangal" panose="02040503050203030202" pitchFamily="18" charset="0"/>
              </a:rPr>
              <a:t>296</a:t>
            </a:r>
            <a:r>
              <a:rPr lang="hi-IN" sz="1900" dirty="0">
                <a:solidFill>
                  <a:prstClr val="black"/>
                </a:solidFill>
                <a:cs typeface="+mj-cs"/>
              </a:rPr>
              <a:t> </a:t>
            </a:r>
            <a:r>
              <a:rPr lang="hi-IN" sz="1900" dirty="0">
                <a:solidFill>
                  <a:prstClr val="black"/>
                </a:solidFill>
              </a:rPr>
              <a:t>बी</a:t>
            </a:r>
            <a:r>
              <a:rPr lang="hi-IN" sz="1900" dirty="0">
                <a:solidFill>
                  <a:prstClr val="black"/>
                </a:solidFill>
                <a:sym typeface="+mn-ea"/>
              </a:rPr>
              <a:t>न</a:t>
            </a:r>
            <a:r>
              <a:rPr lang="hi-IN" sz="1900" dirty="0">
                <a:solidFill>
                  <a:prstClr val="black"/>
                </a:solidFill>
              </a:rPr>
              <a:t>स</a:t>
            </a:r>
            <a:r>
              <a:rPr lang="en-US" altLang="hi-IN" sz="1900" dirty="0">
                <a:solidFill>
                  <a:prstClr val="black"/>
                </a:solidFill>
              </a:rPr>
              <a:t>, 2023</a:t>
            </a:r>
            <a:r>
              <a:rPr lang="hi-IN" sz="1900" dirty="0">
                <a:solidFill>
                  <a:prstClr val="black"/>
                </a:solidFill>
              </a:rPr>
              <a:t>), (धारा 292 से </a:t>
            </a:r>
            <a:r>
              <a:rPr lang="en-US" sz="1900" dirty="0">
                <a:solidFill>
                  <a:prstClr val="black"/>
                </a:solidFill>
                <a:latin typeface="Mangal" panose="02040503050203030202" pitchFamily="18" charset="0"/>
                <a:cs typeface="Mangal" panose="02040503050203030202" pitchFamily="18" charset="0"/>
              </a:rPr>
              <a:t>300</a:t>
            </a:r>
            <a:r>
              <a:rPr lang="hi-IN" sz="1900" dirty="0">
                <a:solidFill>
                  <a:prstClr val="black"/>
                </a:solidFill>
              </a:rPr>
              <a:t> बी</a:t>
            </a:r>
            <a:r>
              <a:rPr lang="hi-IN" sz="1900" dirty="0">
                <a:solidFill>
                  <a:prstClr val="black"/>
                </a:solidFill>
                <a:sym typeface="+mn-ea"/>
              </a:rPr>
              <a:t>न</a:t>
            </a:r>
            <a:r>
              <a:rPr lang="hi-IN" sz="1900" dirty="0">
                <a:solidFill>
                  <a:prstClr val="black"/>
                </a:solidFill>
              </a:rPr>
              <a:t>स</a:t>
            </a:r>
            <a:r>
              <a:rPr lang="en-US" altLang="hi-IN" sz="1900" dirty="0">
                <a:solidFill>
                  <a:prstClr val="black"/>
                </a:solidFill>
              </a:rPr>
              <a:t>, 2023</a:t>
            </a:r>
            <a:r>
              <a:rPr lang="hi-IN" sz="1900" dirty="0">
                <a:solidFill>
                  <a:prstClr val="black"/>
                </a:solidFill>
              </a:rPr>
              <a:t>),</a:t>
            </a:r>
            <a:endParaRPr lang="en-US" sz="1900" dirty="0">
              <a:solidFill>
                <a:prstClr val="black"/>
              </a:solidFill>
            </a:endParaRPr>
          </a:p>
          <a:p>
            <a:pPr marL="342900" indent="-342900" algn="just">
              <a:lnSpc>
                <a:spcPct val="150000"/>
              </a:lnSpc>
              <a:buFont typeface="Arial" panose="020B0604020202020204" pitchFamily="34" charset="0"/>
              <a:buChar char="•"/>
            </a:pPr>
            <a:r>
              <a:rPr lang="hi-IN" sz="1900" dirty="0">
                <a:solidFill>
                  <a:prstClr val="black"/>
                </a:solidFill>
              </a:rPr>
              <a:t>न्यायालय की अवमानना (अनुच्छेद 129 और 215; न्यायालयों की अवमानना अधिनियम, 1971),</a:t>
            </a:r>
            <a:endParaRPr lang="en-US" sz="1900" dirty="0">
              <a:solidFill>
                <a:prstClr val="black"/>
              </a:solidFill>
            </a:endParaRPr>
          </a:p>
          <a:p>
            <a:pPr marL="342900" indent="-342900" algn="just">
              <a:lnSpc>
                <a:spcPct val="150000"/>
              </a:lnSpc>
              <a:buFont typeface="Arial" panose="020B0604020202020204" pitchFamily="34" charset="0"/>
              <a:buChar char="•"/>
            </a:pPr>
            <a:r>
              <a:rPr lang="hi-IN" sz="1900" dirty="0">
                <a:solidFill>
                  <a:prstClr val="black"/>
                </a:solidFill>
              </a:rPr>
              <a:t>मानहानि,</a:t>
            </a:r>
          </a:p>
          <a:p>
            <a:pPr marL="342900" indent="-342900" algn="just">
              <a:lnSpc>
                <a:spcPct val="150000"/>
              </a:lnSpc>
              <a:buFont typeface="Arial" panose="020B0604020202020204" pitchFamily="34" charset="0"/>
              <a:buChar char="•"/>
            </a:pPr>
            <a:r>
              <a:rPr lang="hi-IN" sz="1900" dirty="0">
                <a:solidFill>
                  <a:prstClr val="black"/>
                </a:solidFill>
              </a:rPr>
              <a:t>अपराध के लिए उकसाना। </a:t>
            </a:r>
            <a:endParaRPr lang="en-US" sz="1900" dirty="0">
              <a:solidFill>
                <a:prstClr val="black"/>
              </a:solidFill>
            </a:endParaRPr>
          </a:p>
        </p:txBody>
      </p:sp>
      <p:sp>
        <p:nvSpPr>
          <p:cNvPr id="6" name="TextBox 4"/>
          <p:cNvSpPr txBox="1"/>
          <p:nvPr/>
        </p:nvSpPr>
        <p:spPr>
          <a:xfrm>
            <a:off x="595947" y="9207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olidFill>
                  <a:prstClr val="black"/>
                </a:solidFill>
                <a:sym typeface="+mn-ea"/>
              </a:rPr>
              <a:t>अभिव्यक्ति की स्वतंत्रता पर क्या प्रतिबंध लगाए जा सकते हैं?</a:t>
            </a:r>
            <a:endParaRPr lang="en-US" altLang="hi-IN" sz="3400" b="1" dirty="0">
              <a:solidFill>
                <a:prstClr val="black"/>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4718" y="2305615"/>
            <a:ext cx="7963334" cy="3270126"/>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hi-IN" sz="2800" dirty="0">
                <a:solidFill>
                  <a:schemeClr val="tx1"/>
                </a:solidFill>
                <a:cs typeface="+mj-cs"/>
              </a:rPr>
              <a:t>कार्यकारी आदेश से नहीं;</a:t>
            </a:r>
            <a:endParaRPr lang="en-US" sz="2800" dirty="0">
              <a:solidFill>
                <a:schemeClr val="tx1"/>
              </a:solidFill>
              <a:cs typeface="+mj-cs"/>
            </a:endParaRPr>
          </a:p>
          <a:p>
            <a:pPr marL="457200" indent="-457200" algn="just">
              <a:lnSpc>
                <a:spcPct val="150000"/>
              </a:lnSpc>
              <a:buFont typeface="Arial" panose="020B0604020202020204" pitchFamily="34" charset="0"/>
              <a:buChar char="•"/>
            </a:pPr>
            <a:r>
              <a:rPr lang="hi-IN" sz="2800" dirty="0">
                <a:solidFill>
                  <a:schemeClr val="tx1"/>
                </a:solidFill>
                <a:cs typeface="+mj-cs"/>
              </a:rPr>
              <a:t>लेकिन संसद या राज्य विधानसभाओं द्वारा विधिवत अधिनियमित कानून द्वारा;  </a:t>
            </a:r>
            <a:endParaRPr lang="en-US" sz="2800" dirty="0">
              <a:solidFill>
                <a:schemeClr val="tx1"/>
              </a:solidFill>
              <a:cs typeface="+mj-cs"/>
            </a:endParaRPr>
          </a:p>
          <a:p>
            <a:pPr marL="457200" indent="-457200" algn="just">
              <a:lnSpc>
                <a:spcPct val="150000"/>
              </a:lnSpc>
              <a:buFont typeface="Arial" panose="020B0604020202020204" pitchFamily="34" charset="0"/>
              <a:buChar char="•"/>
            </a:pPr>
            <a:r>
              <a:rPr lang="hi-IN" sz="2800" dirty="0">
                <a:solidFill>
                  <a:schemeClr val="tx1"/>
                </a:solidFill>
                <a:cs typeface="+mj-cs"/>
              </a:rPr>
              <a:t>एक्सप्रेस न्यूजपेपर्स लिमिटेड बनाम यूनियन ऑफ इंडिया (1986)। </a:t>
            </a:r>
          </a:p>
        </p:txBody>
      </p:sp>
      <p:sp>
        <p:nvSpPr>
          <p:cNvPr id="2" name="TextBox 4">
            <a:extLst>
              <a:ext uri="{FF2B5EF4-FFF2-40B4-BE49-F238E27FC236}">
                <a16:creationId xmlns:a16="http://schemas.microsoft.com/office/drawing/2014/main" id="{F7ACB7D8-EEF4-2B46-D868-39AAFE5D66EB}"/>
              </a:ext>
            </a:extLst>
          </p:cNvPr>
          <p:cNvSpPr txBox="1"/>
          <p:nvPr/>
        </p:nvSpPr>
        <p:spPr>
          <a:xfrm>
            <a:off x="595947" y="1524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olidFill>
                  <a:prstClr val="black"/>
                </a:solidFill>
                <a:sym typeface="+mn-ea"/>
              </a:rPr>
              <a:t>अभिव्यक्ति की स्वतंत्रता पर क्या प्रतिबंध लगाए जा सकते हैं?</a:t>
            </a:r>
            <a:endParaRPr lang="en-US" altLang="hi-IN" sz="3400" b="1" dirty="0">
              <a:solidFill>
                <a:prstClr val="black"/>
              </a:solidFill>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p:nvPr/>
        </p:nvSpPr>
        <p:spPr>
          <a:xfrm>
            <a:off x="437707" y="2362200"/>
            <a:ext cx="8229600" cy="868362"/>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i-IN" b="1" dirty="0"/>
              <a:t>अस्वीकरण</a:t>
            </a:r>
            <a:endParaRPr lang="en-IN" b="1" dirty="0"/>
          </a:p>
        </p:txBody>
      </p:sp>
      <p:sp>
        <p:nvSpPr>
          <p:cNvPr id="3" name="Rectangle 2"/>
          <p:cNvSpPr/>
          <p:nvPr/>
        </p:nvSpPr>
        <p:spPr>
          <a:xfrm>
            <a:off x="457200" y="1737096"/>
            <a:ext cx="7543800" cy="954107"/>
          </a:xfrm>
          <a:prstGeom prst="rect">
            <a:avLst/>
          </a:prstGeom>
        </p:spPr>
        <p:txBody>
          <a:bodyPr wrap="square">
            <a:spAutoFit/>
          </a:bodyPr>
          <a:lstStyle/>
          <a:p>
            <a:endParaRPr lang="en-US" sz="2800" dirty="0"/>
          </a:p>
          <a:p>
            <a:endParaRPr lang="en-US" sz="2800" dirty="0"/>
          </a:p>
        </p:txBody>
      </p:sp>
      <p:sp>
        <p:nvSpPr>
          <p:cNvPr id="4" name="TextBox 3"/>
          <p:cNvSpPr txBox="1"/>
          <p:nvPr/>
        </p:nvSpPr>
        <p:spPr>
          <a:xfrm>
            <a:off x="228600" y="3048000"/>
            <a:ext cx="8686800" cy="461665"/>
          </a:xfrm>
          <a:prstGeom prst="rect">
            <a:avLst/>
          </a:prstGeom>
          <a:noFill/>
        </p:spPr>
        <p:txBody>
          <a:bodyPr wrap="square" rtlCol="0">
            <a:spAutoFit/>
          </a:bodyPr>
          <a:lstStyle/>
          <a:p>
            <a:pPr algn="ctr"/>
            <a:r>
              <a:rPr lang="hi-IN" sz="2400"/>
              <a:t>व्याख्यान में वक्ता द्वारा व्यक्त किए गए विचार उनके निजी विचार हैं।</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590800"/>
            <a:ext cx="8229600" cy="4525963"/>
          </a:xfrm>
        </p:spPr>
        <p:txBody>
          <a:bodyPr/>
          <a:lstStyle/>
          <a:p>
            <a:pPr algn="just"/>
            <a:r>
              <a:rPr lang="hi-IN" dirty="0"/>
              <a:t>अनुच्छेद 19 को चार्टर ऑफ लिबर्टी कहा जाता है क्योंकि यह मौलिक अधिकारों की गारंटी देता है।</a:t>
            </a:r>
            <a:endParaRPr lang="en-US" dirty="0"/>
          </a:p>
          <a:p>
            <a:pPr algn="just"/>
            <a:r>
              <a:rPr lang="hi-IN" dirty="0"/>
              <a:t>यह निम्नलिखित छह अधिकार देता है:</a:t>
            </a:r>
          </a:p>
          <a:p>
            <a:pPr lvl="0" algn="just">
              <a:buFont typeface="Arial" panose="020B0604020202020204" pitchFamily="34" charset="0"/>
              <a:buChar char="•"/>
            </a:pPr>
            <a:r>
              <a:rPr lang="hi-IN" dirty="0"/>
              <a:t>भाषण और अभिव्यक्ति की स्वतंत्रता। </a:t>
            </a:r>
          </a:p>
          <a:p>
            <a:pPr lvl="0" algn="just">
              <a:buFont typeface="Arial" panose="020B0604020202020204" pitchFamily="34" charset="0"/>
              <a:buChar char="•"/>
            </a:pPr>
            <a:r>
              <a:rPr lang="hi-IN" dirty="0"/>
              <a:t>शांतिपूर्ण और बिना शस्त्र के एकत्र होने का अधिकार। </a:t>
            </a:r>
            <a:endParaRPr lang="en-US" dirty="0"/>
          </a:p>
        </p:txBody>
      </p:sp>
      <p:sp>
        <p:nvSpPr>
          <p:cNvPr id="6" name="TextBox 4"/>
          <p:cNvSpPr txBox="1"/>
          <p:nvPr/>
        </p:nvSpPr>
        <p:spPr>
          <a:xfrm>
            <a:off x="683895"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19 को स्वतंत्रता का चार्टर </a:t>
            </a:r>
            <a:r>
              <a:rPr lang="en-US" sz="3400" dirty="0">
                <a:sym typeface="+mn-ea"/>
              </a:rPr>
              <a:t>(Charter of Liberty)</a:t>
            </a:r>
            <a:r>
              <a:rPr lang="hi-IN" sz="3400" dirty="0">
                <a:sym typeface="+mn-ea"/>
              </a:rPr>
              <a:t> क्यों कहा जाता है?</a:t>
            </a:r>
            <a:endParaRPr lang="hi-IN" sz="3400" b="1" dirty="0">
              <a:solidFill>
                <a:prstClr val="black"/>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133600"/>
            <a:ext cx="8229600" cy="4525963"/>
          </a:xfrm>
        </p:spPr>
        <p:txBody>
          <a:bodyPr>
            <a:normAutofit/>
          </a:bodyPr>
          <a:lstStyle/>
          <a:p>
            <a:pPr algn="just"/>
            <a:r>
              <a:rPr lang="hi-IN" dirty="0"/>
              <a:t>संघ या यूनियन बनाने का अधिकार। </a:t>
            </a:r>
            <a:endParaRPr lang="en-US" dirty="0"/>
          </a:p>
          <a:p>
            <a:pPr algn="just"/>
            <a:r>
              <a:rPr lang="hi-IN" dirty="0"/>
              <a:t>भारत के पूरे क्षेत्र में स्वतंत्र रूप से घूमने का अधिकार।</a:t>
            </a:r>
            <a:endParaRPr lang="en-US" dirty="0"/>
          </a:p>
          <a:p>
            <a:pPr algn="just"/>
            <a:r>
              <a:rPr lang="hi-IN" dirty="0"/>
              <a:t>भारत गणराज्य के किसी भी भाग में निवास करने और बसने का अधिकार।</a:t>
            </a:r>
            <a:endParaRPr lang="en-US" dirty="0"/>
          </a:p>
          <a:p>
            <a:pPr algn="just"/>
            <a:r>
              <a:rPr lang="hi-IN" dirty="0"/>
              <a:t>किसी भी पेशे को</a:t>
            </a:r>
            <a:r>
              <a:rPr lang="en-US" altLang="hi-IN" dirty="0"/>
              <a:t> </a:t>
            </a:r>
            <a:r>
              <a:rPr lang="hi-IN" dirty="0">
                <a:sym typeface="+mn-ea"/>
              </a:rPr>
              <a:t>अपनाने</a:t>
            </a:r>
            <a:r>
              <a:rPr lang="hi-IN" dirty="0"/>
              <a:t> का अधिकार, या कोई व्यवसाय, व्यापार या रोजगार करने का अधिकार।</a:t>
            </a:r>
            <a:endParaRPr lang="en-US" dirty="0"/>
          </a:p>
        </p:txBody>
      </p:sp>
      <p:sp>
        <p:nvSpPr>
          <p:cNvPr id="6" name="TextBox 4"/>
          <p:cNvSpPr txBox="1"/>
          <p:nvPr/>
        </p:nvSpPr>
        <p:spPr>
          <a:xfrm>
            <a:off x="683895"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19 को स्वतंत्रता का चार्टर क्यों कहा जाता है?</a:t>
            </a:r>
            <a:endParaRPr 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532" y="1676400"/>
            <a:ext cx="8229600" cy="4525963"/>
          </a:xfrm>
        </p:spPr>
        <p:txBody>
          <a:bodyPr>
            <a:noAutofit/>
          </a:bodyPr>
          <a:lstStyle/>
          <a:p>
            <a:pPr algn="just">
              <a:lnSpc>
                <a:spcPct val="150000"/>
              </a:lnSpc>
            </a:pPr>
            <a:r>
              <a:rPr lang="hi-IN" sz="2400" dirty="0"/>
              <a:t>मौलिक अधिकार नागरिकों की स्थिति में निहित प्राकृतिक और बुनियादी अधिकार हैं।</a:t>
            </a:r>
            <a:endParaRPr lang="en-US" sz="2400" dirty="0"/>
          </a:p>
          <a:p>
            <a:pPr algn="just">
              <a:lnSpc>
                <a:spcPct val="150000"/>
              </a:lnSpc>
            </a:pPr>
            <a:r>
              <a:rPr lang="hi-IN" sz="2400" dirty="0"/>
              <a:t>अनुच्छेद 19 के अधिकारों का प्रयोग केवल नागरिक ही कर सकते हैं।</a:t>
            </a:r>
            <a:endParaRPr lang="en-US" sz="2400" dirty="0"/>
          </a:p>
          <a:p>
            <a:pPr algn="just">
              <a:lnSpc>
                <a:spcPct val="150000"/>
              </a:lnSpc>
            </a:pPr>
            <a:r>
              <a:rPr lang="hi-IN" sz="2400" dirty="0"/>
              <a:t>ये अधिकार केवल प्राकृतिक व्यक्तियों के अधिकार हैं।</a:t>
            </a:r>
            <a:endParaRPr lang="en-US" sz="2400" dirty="0"/>
          </a:p>
          <a:p>
            <a:pPr algn="just">
              <a:lnSpc>
                <a:spcPct val="150000"/>
              </a:lnSpc>
            </a:pPr>
            <a:r>
              <a:rPr lang="hi-IN" sz="2400" dirty="0"/>
              <a:t>इन अधिकारों का दावा विदेशियों द्वारा नहीं किया जा सकता है।</a:t>
            </a:r>
            <a:endParaRPr lang="en-US" sz="2400" dirty="0"/>
          </a:p>
          <a:p>
            <a:pPr algn="just">
              <a:lnSpc>
                <a:spcPct val="150000"/>
              </a:lnSpc>
            </a:pPr>
            <a:r>
              <a:rPr lang="hi-IN" sz="2400" dirty="0"/>
              <a:t>कंपनियां और न्यायिक व्यक्ति इन अधिकारों का दावा नहीं कर सकते हैं।</a:t>
            </a:r>
          </a:p>
        </p:txBody>
      </p:sp>
      <p:sp>
        <p:nvSpPr>
          <p:cNvPr id="6" name="TextBox 4"/>
          <p:cNvSpPr txBox="1"/>
          <p:nvPr/>
        </p:nvSpPr>
        <p:spPr>
          <a:xfrm>
            <a:off x="628048" y="762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अनुच्छेद 19 को स्वतंत्रता का चार्टर क्यों कहा जाता है?</a:t>
            </a:r>
            <a:endParaRPr 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hi-IN" dirty="0">
                <a:solidFill>
                  <a:schemeClr val="tx1"/>
                </a:solidFill>
              </a:rPr>
              <a:t>कोई भी अधिकार पूर्ण और अनियंत्रित</a:t>
            </a:r>
            <a:r>
              <a:rPr lang="en-IN" dirty="0">
                <a:solidFill>
                  <a:schemeClr val="tx1"/>
                </a:solidFill>
              </a:rPr>
              <a:t> (absolute and Unlimited)</a:t>
            </a:r>
            <a:r>
              <a:rPr lang="hi-IN" dirty="0">
                <a:solidFill>
                  <a:schemeClr val="tx1"/>
                </a:solidFill>
              </a:rPr>
              <a:t> नहीं हो सकता।</a:t>
            </a:r>
            <a:endParaRPr lang="en-US" dirty="0">
              <a:solidFill>
                <a:schemeClr val="tx1"/>
              </a:solidFill>
            </a:endParaRPr>
          </a:p>
          <a:p>
            <a:r>
              <a:rPr lang="hi-IN" dirty="0">
                <a:solidFill>
                  <a:schemeClr val="tx1"/>
                </a:solidFill>
              </a:rPr>
              <a:t>राज्य द्वारा सभी अधिकारों को कम और प्रतिबंधित</a:t>
            </a:r>
            <a:r>
              <a:rPr lang="en-IN" dirty="0">
                <a:solidFill>
                  <a:schemeClr val="tx1"/>
                </a:solidFill>
              </a:rPr>
              <a:t> (Restrict)</a:t>
            </a:r>
            <a:r>
              <a:rPr lang="hi-IN" dirty="0">
                <a:solidFill>
                  <a:schemeClr val="tx1"/>
                </a:solidFill>
              </a:rPr>
              <a:t> किया जा सकता है।</a:t>
            </a:r>
            <a:endParaRPr lang="en-US" dirty="0">
              <a:solidFill>
                <a:schemeClr val="tx1"/>
              </a:solidFill>
            </a:endParaRPr>
          </a:p>
          <a:p>
            <a:r>
              <a:rPr lang="hi-IN" dirty="0">
                <a:solidFill>
                  <a:schemeClr val="tx1"/>
                </a:solidFill>
              </a:rPr>
              <a:t>संयुक्त राज्य अमेरिका में, संविधान में प्रतिबंधों का उल्लेख नहीं किया गया है, लेकिन न्यायालयों को प्रतिबंध विकसित करने का अधिकार दिया गया है।</a:t>
            </a:r>
            <a:endParaRPr lang="en-US" dirty="0">
              <a:solidFill>
                <a:schemeClr val="tx1"/>
              </a:solidFill>
            </a:endParaRPr>
          </a:p>
          <a:p>
            <a:r>
              <a:rPr lang="hi-IN" dirty="0">
                <a:solidFill>
                  <a:schemeClr val="tx1"/>
                </a:solidFill>
              </a:rPr>
              <a:t>खंड (2) से (6) में अनुच्छेद 19 हमें प्रतिबंधों के बारे में बता</a:t>
            </a:r>
            <a:r>
              <a:rPr lang="hi-IN" dirty="0">
                <a:sym typeface="+mn-ea"/>
              </a:rPr>
              <a:t>ते</a:t>
            </a:r>
            <a:r>
              <a:rPr lang="hi-IN" dirty="0">
                <a:solidFill>
                  <a:schemeClr val="tx1"/>
                </a:solidFill>
              </a:rPr>
              <a:t> है।</a:t>
            </a:r>
            <a:endParaRPr lang="en-US" dirty="0">
              <a:solidFill>
                <a:schemeClr val="tx1"/>
              </a:solidFill>
            </a:endParaRPr>
          </a:p>
          <a:p>
            <a:endParaRPr lang="en-US" dirty="0">
              <a:solidFill>
                <a:schemeClr val="tx1"/>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क्या अनुच्छेद 19 के अधिकार असीमित हैं?</a:t>
            </a:r>
            <a:r>
              <a:rPr lang="en-US" altLang="hi-IN" sz="3400" dirty="0">
                <a:sym typeface="+mn-ea"/>
              </a:rPr>
              <a:t>z</a:t>
            </a:r>
            <a:endParaRPr lang="en-US" alt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018"/>
            <a:ext cx="8229600" cy="4525963"/>
          </a:xfrm>
        </p:spPr>
        <p:txBody>
          <a:bodyPr>
            <a:noAutofit/>
          </a:bodyPr>
          <a:lstStyle/>
          <a:p>
            <a:pPr algn="just">
              <a:lnSpc>
                <a:spcPct val="170000"/>
              </a:lnSpc>
            </a:pPr>
            <a:r>
              <a:rPr lang="hi-IN" sz="2000" dirty="0">
                <a:cs typeface="+mj-cs"/>
              </a:rPr>
              <a:t>किस तरह के प्रतिबंध लगाए जा सकते हैं?</a:t>
            </a:r>
            <a:endParaRPr lang="en-US" sz="2000" dirty="0">
              <a:cs typeface="+mj-cs"/>
            </a:endParaRPr>
          </a:p>
          <a:p>
            <a:pPr algn="just">
              <a:lnSpc>
                <a:spcPct val="170000"/>
              </a:lnSpc>
            </a:pPr>
            <a:r>
              <a:rPr lang="hi-IN" sz="2000" dirty="0">
                <a:cs typeface="+mj-cs"/>
              </a:rPr>
              <a:t>केवल उचित प्रतिबंध</a:t>
            </a:r>
            <a:r>
              <a:rPr lang="en-IN" sz="2000" dirty="0">
                <a:cs typeface="+mj-cs"/>
              </a:rPr>
              <a:t> (Reasonable Restriction) </a:t>
            </a:r>
            <a:r>
              <a:rPr lang="hi-IN" sz="2000" dirty="0">
                <a:cs typeface="+mj-cs"/>
              </a:rPr>
              <a:t>ही लगाए जा सकते हैं।</a:t>
            </a:r>
            <a:endParaRPr lang="en-US" sz="2000" dirty="0">
              <a:cs typeface="+mj-cs"/>
            </a:endParaRPr>
          </a:p>
          <a:p>
            <a:pPr algn="just">
              <a:lnSpc>
                <a:spcPct val="170000"/>
              </a:lnSpc>
            </a:pPr>
            <a:r>
              <a:rPr lang="hi-IN" sz="2000" dirty="0">
                <a:cs typeface="+mj-cs"/>
              </a:rPr>
              <a:t>शब्द "उचित" अनुच्छेद 19 के खंड 2 में प्रतिबंध शब्द से पहले संवैधानिक संशोधन, 1951 द्वारा शामिल किया गया था।</a:t>
            </a:r>
            <a:endParaRPr lang="en-US" sz="2000" dirty="0">
              <a:cs typeface="+mj-cs"/>
            </a:endParaRPr>
          </a:p>
          <a:p>
            <a:pPr algn="just">
              <a:lnSpc>
                <a:spcPct val="170000"/>
              </a:lnSpc>
            </a:pPr>
            <a:r>
              <a:rPr lang="hi-IN" sz="2000" dirty="0">
                <a:cs typeface="+mj-cs"/>
              </a:rPr>
              <a:t>‘उचित’ शब्द भाषण की स्वतंत्रता को प्रतिबंधित करने में राज्य की शक्तियों को सीमित करता है।</a:t>
            </a:r>
            <a:endParaRPr lang="en-US" sz="2000" dirty="0">
              <a:cs typeface="+mj-cs"/>
            </a:endParaRPr>
          </a:p>
          <a:p>
            <a:pPr algn="just">
              <a:lnSpc>
                <a:spcPct val="170000"/>
              </a:lnSpc>
            </a:pPr>
            <a:r>
              <a:rPr lang="hi-IN" sz="2000" dirty="0">
                <a:cs typeface="+mj-cs"/>
              </a:rPr>
              <a:t>तर्कसंगतता के लिए आनुपातिकता</a:t>
            </a:r>
            <a:r>
              <a:rPr lang="en-IN" sz="2000" dirty="0">
                <a:cs typeface="+mj-cs"/>
              </a:rPr>
              <a:t> (Proportionality)</a:t>
            </a:r>
            <a:r>
              <a:rPr lang="hi-IN" sz="2000" dirty="0">
                <a:cs typeface="+mj-cs"/>
              </a:rPr>
              <a:t> की आवश्यकता होती है।</a:t>
            </a:r>
            <a:endParaRPr lang="en-US" sz="2000" dirty="0">
              <a:cs typeface="+mj-cs"/>
            </a:endParaRPr>
          </a:p>
          <a:p>
            <a:pPr algn="just">
              <a:lnSpc>
                <a:spcPct val="170000"/>
              </a:lnSpc>
            </a:pPr>
            <a:r>
              <a:rPr lang="hi-IN" sz="2000" dirty="0">
                <a:cs typeface="+mj-cs"/>
              </a:rPr>
              <a:t>राज्य पर सबूत का दायित्व है</a:t>
            </a:r>
            <a:r>
              <a:rPr lang="en-IN" sz="2000" dirty="0">
                <a:cs typeface="+mj-cs"/>
              </a:rPr>
              <a:t> (Burden of Proof) </a:t>
            </a:r>
            <a:r>
              <a:rPr lang="hi-IN" sz="2000" dirty="0">
                <a:cs typeface="+mj-cs"/>
              </a:rPr>
              <a:t>। </a:t>
            </a:r>
            <a:endParaRPr lang="en-US" sz="2000" dirty="0">
              <a:cs typeface="+mj-cs"/>
            </a:endParaRPr>
          </a:p>
          <a:p>
            <a:pPr algn="just">
              <a:lnSpc>
                <a:spcPct val="170000"/>
              </a:lnSpc>
            </a:pPr>
            <a:r>
              <a:rPr lang="hi-IN" sz="2000" dirty="0">
                <a:cs typeface="+mj-cs"/>
              </a:rPr>
              <a:t>न्यायालय प्रतिबंधों की तर्कसंगतता </a:t>
            </a:r>
            <a:r>
              <a:rPr lang="en-IN" sz="2000" dirty="0">
                <a:cs typeface="+mj-cs"/>
              </a:rPr>
              <a:t>(Reasonableness) </a:t>
            </a:r>
            <a:r>
              <a:rPr lang="hi-IN" sz="2000" dirty="0">
                <a:cs typeface="+mj-cs"/>
              </a:rPr>
              <a:t>निर्धारित करते हैं।</a:t>
            </a:r>
            <a:endParaRPr lang="en-US" sz="2000" dirty="0">
              <a:cs typeface="+mj-cs"/>
            </a:endParaRPr>
          </a:p>
        </p:txBody>
      </p:sp>
      <p:sp>
        <p:nvSpPr>
          <p:cNvPr id="6" name="TextBox 4"/>
          <p:cNvSpPr txBox="1"/>
          <p:nvPr/>
        </p:nvSpPr>
        <p:spPr>
          <a:xfrm>
            <a:off x="683895" y="228600"/>
            <a:ext cx="7952105" cy="81176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क्या अनुच्छेद 19 के अधिकार असीमित हैं?</a:t>
            </a:r>
            <a:endParaRPr lang="en-US" alt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505200"/>
          </a:xfrm>
        </p:spPr>
        <p:txBody>
          <a:bodyPr>
            <a:normAutofit/>
          </a:bodyPr>
          <a:lstStyle/>
          <a:p>
            <a:r>
              <a:rPr lang="hi-IN" dirty="0"/>
              <a:t>अनुच्छेद 19 (एफ) ने "संपत्ति के अधिग्रहण, धारण और निपटान" के अधिकार की गारंटी दी थी।</a:t>
            </a:r>
            <a:endParaRPr lang="en-US" dirty="0"/>
          </a:p>
          <a:p>
            <a:r>
              <a:rPr lang="hi-IN" dirty="0"/>
              <a:t>44वें संविधान संशोधन ने 1978 में इस मौलिक अधिकार को समाप्त कर दिया।</a:t>
            </a:r>
            <a:endParaRPr lang="en-US" dirty="0"/>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कौन सा मौलिक अधिकार हटा दिया गया</a:t>
            </a:r>
            <a:endParaRPr lang="en-US" sz="3400" dirty="0">
              <a:sym typeface="+mn-ea"/>
            </a:endParaRPr>
          </a:p>
          <a:p>
            <a:pPr algn="ctr">
              <a:lnSpc>
                <a:spcPct val="150000"/>
              </a:lnSpc>
            </a:pPr>
            <a:r>
              <a:rPr lang="hi-IN" sz="3400" dirty="0">
                <a:sym typeface="+mn-ea"/>
              </a:rPr>
              <a:t>है?</a:t>
            </a:r>
            <a:endParaRPr lang="en-US" alt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38634"/>
            <a:ext cx="8229600" cy="4525963"/>
          </a:xfrm>
        </p:spPr>
        <p:txBody>
          <a:bodyPr>
            <a:normAutofit fontScale="92500" lnSpcReduction="10000"/>
          </a:bodyPr>
          <a:lstStyle/>
          <a:p>
            <a:r>
              <a:rPr lang="hi-IN" dirty="0"/>
              <a:t>नहीं, कोई भी आपके संपत्ति के अधिकार में हस्तक्षेप नहीं कर सकता है।</a:t>
            </a:r>
            <a:endParaRPr lang="en-US" dirty="0"/>
          </a:p>
          <a:p>
            <a:r>
              <a:rPr lang="hi-IN" dirty="0"/>
              <a:t>संपत्ति का अधिकार अब मौलिक अधिकार नहीं रहा।</a:t>
            </a:r>
            <a:endParaRPr lang="en-US" dirty="0"/>
          </a:p>
          <a:p>
            <a:r>
              <a:rPr lang="hi-IN" dirty="0"/>
              <a:t>अनुच्छेद 13: इसका मतलब है कि किसी भी कानून को इस आधार पर रद्द नहीं किया जा सकता है कि यह संपत्ति के मौलिक अधिकार का उल्लंघन करता है।</a:t>
            </a:r>
            <a:endParaRPr lang="en-US" dirty="0"/>
          </a:p>
          <a:p>
            <a:r>
              <a:rPr lang="hi-IN" dirty="0"/>
              <a:t>संपत्ति का अधिकार कानूनी अधिकार के रूप में जारी है।</a:t>
            </a:r>
            <a:endParaRPr lang="en-US" dirty="0">
              <a:solidFill>
                <a:srgbClr val="FF0000"/>
              </a:solidFill>
            </a:endParaRPr>
          </a:p>
          <a:p>
            <a:endParaRPr lang="en-US" dirty="0">
              <a:solidFill>
                <a:srgbClr val="FF0000"/>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क्या इसका मतलब यह है कि कोई आपकी संपत्ति छीन सकता है?</a:t>
            </a:r>
            <a:endParaRPr lang="en-US" alt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hi-IN" dirty="0">
                <a:solidFill>
                  <a:schemeClr val="tx1"/>
                </a:solidFill>
              </a:rPr>
              <a:t>लोकतंत्र से तात्पर्य पसंद की सरकार </a:t>
            </a:r>
            <a:r>
              <a:rPr lang="en-IN" dirty="0">
                <a:solidFill>
                  <a:schemeClr val="tx1"/>
                </a:solidFill>
              </a:rPr>
              <a:t>(Government by Choice) </a:t>
            </a:r>
            <a:r>
              <a:rPr lang="hi-IN" dirty="0">
                <a:solidFill>
                  <a:schemeClr val="tx1"/>
                </a:solidFill>
              </a:rPr>
              <a:t>से है।</a:t>
            </a:r>
            <a:endParaRPr lang="en-US" dirty="0">
              <a:solidFill>
                <a:schemeClr val="tx1"/>
              </a:solidFill>
            </a:endParaRPr>
          </a:p>
          <a:p>
            <a:pPr algn="just"/>
            <a:r>
              <a:rPr lang="hi-IN" dirty="0">
                <a:solidFill>
                  <a:schemeClr val="tx1"/>
                </a:solidFill>
              </a:rPr>
              <a:t>लोगों को कई विकल्प में से चयन करना होता है।</a:t>
            </a:r>
            <a:endParaRPr lang="en-US" dirty="0">
              <a:solidFill>
                <a:schemeClr val="tx1"/>
              </a:solidFill>
            </a:endParaRPr>
          </a:p>
          <a:p>
            <a:pPr algn="just"/>
            <a:r>
              <a:rPr lang="hi-IN" dirty="0">
                <a:solidFill>
                  <a:schemeClr val="tx1"/>
                </a:solidFill>
              </a:rPr>
              <a:t>यदि विकल्प ज्ञात नहीं हैं तो विकल्प नहीं बनाया जा सकता है।</a:t>
            </a:r>
            <a:endParaRPr lang="en-US" dirty="0">
              <a:solidFill>
                <a:schemeClr val="tx1"/>
              </a:solidFill>
            </a:endParaRPr>
          </a:p>
          <a:p>
            <a:pPr algn="just"/>
            <a:r>
              <a:rPr lang="hi-IN" dirty="0">
                <a:solidFill>
                  <a:schemeClr val="tx1"/>
                </a:solidFill>
              </a:rPr>
              <a:t>अभिव्यक्ति की स्वतंत्रता अनावश्यक बातूनीपन का लाइसेंस नहीं है</a:t>
            </a:r>
            <a:r>
              <a:rPr lang="en-IN" dirty="0">
                <a:solidFill>
                  <a:schemeClr val="tx1"/>
                </a:solidFill>
              </a:rPr>
              <a:t> (No license for Unnecessary talkativeness)</a:t>
            </a:r>
            <a:r>
              <a:rPr lang="hi-IN" dirty="0">
                <a:solidFill>
                  <a:schemeClr val="tx1"/>
                </a:solidFill>
              </a:rPr>
              <a:t>।</a:t>
            </a:r>
            <a:endParaRPr lang="en-US" dirty="0">
              <a:solidFill>
                <a:schemeClr val="tx1"/>
              </a:solidFill>
            </a:endParaRPr>
          </a:p>
          <a:p>
            <a:pPr algn="just"/>
            <a:r>
              <a:rPr lang="hi-IN" dirty="0">
                <a:solidFill>
                  <a:schemeClr val="tx1"/>
                </a:solidFill>
              </a:rPr>
              <a:t>केवल ऐसी बातें कही जानी हैं जो लोगों को सही चयन करने में मदद करती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अभिव्यक्ति की स्वतंत्रता क्यों महत्वपूर्ण है?</a:t>
            </a:r>
            <a:endParaRPr lang="en-US" alt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1288</Words>
  <Application>Microsoft Office PowerPoint</Application>
  <PresentationFormat>On-screen Show (4:3)</PresentationFormat>
  <Paragraphs>96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Mangal</vt:lpstr>
      <vt:lpstr>Times New Roman</vt:lpstr>
      <vt:lpstr>Office Theme</vt:lpstr>
      <vt:lpstr>भाषण और अभिव्यक्ति की स्वतंत्रता</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Freedom of Speech &amp; Expression</dc:title>
  <dc:creator>Amita Dhanda</dc:creator>
  <cp:lastModifiedBy>Hitika Dutta</cp:lastModifiedBy>
  <cp:revision>90</cp:revision>
  <cp:lastPrinted>2024-03-05T09:22:00Z</cp:lastPrinted>
  <dcterms:created xsi:type="dcterms:W3CDTF">2021-01-12T01:55:00Z</dcterms:created>
  <dcterms:modified xsi:type="dcterms:W3CDTF">2024-11-18T08:31:56Z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073B384F2A064DE784E0A9CB6F3CE69C_12</vt:lpwstr>
  </property>
  <property fmtid="{D5CDD505-2E9C-101B-9397-08002B2CF9AE}" pid="3" name="KSOProductBuildVer">
    <vt:lpwstr>1033-12.2.0.17545</vt:lpwstr>
  </property>
</Properties>
</file>