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60" r:id="rId4"/>
    <p:sldId id="258" r:id="rId5"/>
    <p:sldId id="261" r:id="rId6"/>
    <p:sldId id="263" r:id="rId7"/>
    <p:sldId id="267" r:id="rId8"/>
    <p:sldId id="264" r:id="rId9"/>
    <p:sldId id="262" r:id="rId10"/>
    <p:sldId id="259" r:id="rId11"/>
    <p:sldId id="275" r:id="rId12"/>
    <p:sldId id="265" r:id="rId13"/>
    <p:sldId id="266" r:id="rId14"/>
    <p:sldId id="268" r:id="rId15"/>
    <p:sldId id="270" r:id="rId16"/>
    <p:sldId id="269" r:id="rId17"/>
    <p:sldId id="271" r:id="rId18"/>
    <p:sldId id="272" r:id="rId19"/>
    <p:sldId id="276"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08" autoAdjust="0"/>
    <p:restoredTop sz="94660"/>
  </p:normalViewPr>
  <p:slideViewPr>
    <p:cSldViewPr showGuides="1">
      <p:cViewPr varScale="1">
        <p:scale>
          <a:sx n="66" d="100"/>
          <a:sy n="66" d="100"/>
        </p:scale>
        <p:origin x="1240" y="3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t>11/18/2024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t>11/18/2024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t>11/18/2024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t>11/18/2024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11/18/2024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11/18/2024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t>11/18/2024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i-IN" dirty="0"/>
              <a:t>जीवन और व्यक्तिगत स्वतंत्रता का अधिकार</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19200"/>
            <a:ext cx="8229600" cy="4525963"/>
          </a:xfrm>
        </p:spPr>
        <p:txBody>
          <a:bodyPr>
            <a:noAutofit/>
          </a:bodyPr>
          <a:lstStyle/>
          <a:p>
            <a:pPr algn="just"/>
            <a:r>
              <a:rPr lang="hi-IN" sz="2000" dirty="0"/>
              <a:t>न्यायमूर्ति के.</a:t>
            </a:r>
            <a:r>
              <a:rPr lang="en-US" sz="2000" dirty="0"/>
              <a:t> </a:t>
            </a:r>
            <a:r>
              <a:rPr lang="hi-IN" sz="2000" dirty="0"/>
              <a:t>एम. पुट्टुस्वामी बनाम भारत संघ (2017):</a:t>
            </a:r>
            <a:r>
              <a:rPr lang="en-IN" sz="2000" dirty="0"/>
              <a:t> </a:t>
            </a:r>
            <a:r>
              <a:rPr lang="hi-IN" sz="2000" dirty="0"/>
              <a:t>निजता का अधिकार</a:t>
            </a:r>
            <a:r>
              <a:rPr lang="en-IN" sz="2000" dirty="0"/>
              <a:t> (Right to Privacy)</a:t>
            </a:r>
            <a:r>
              <a:rPr lang="hi-IN" sz="2000" dirty="0"/>
              <a:t> मानव गरिमा</a:t>
            </a:r>
            <a:r>
              <a:rPr lang="en-IN" sz="2000" dirty="0"/>
              <a:t> (Human Dignity) </a:t>
            </a:r>
            <a:r>
              <a:rPr lang="hi-IN" sz="2000" dirty="0"/>
              <a:t>का संवैधानिक मूल है।</a:t>
            </a:r>
            <a:endParaRPr lang="en-US" sz="2000" dirty="0"/>
          </a:p>
          <a:p>
            <a:pPr algn="just"/>
            <a:r>
              <a:rPr lang="hi-IN" sz="2000" dirty="0"/>
              <a:t>अन्य मौलिक अधिकारों की तरह निजता का अधिकार असीमित (</a:t>
            </a:r>
            <a:r>
              <a:rPr lang="en-IN" sz="2000" dirty="0"/>
              <a:t>Absolute</a:t>
            </a:r>
            <a:r>
              <a:rPr lang="hi-IN" sz="2000" dirty="0"/>
              <a:t>)</a:t>
            </a:r>
            <a:r>
              <a:rPr lang="en-IN" sz="2000" dirty="0"/>
              <a:t> </a:t>
            </a:r>
            <a:r>
              <a:rPr lang="hi-IN" sz="2000" dirty="0"/>
              <a:t>नहीं है </a:t>
            </a:r>
            <a:endParaRPr lang="en-US" sz="2000" dirty="0"/>
          </a:p>
          <a:p>
            <a:pPr algn="just"/>
            <a:r>
              <a:rPr kumimoji="0" lang="hi-IN" altLang="en-US" sz="2000" b="0" i="0" u="none" strike="noStrike" cap="none" normalizeH="0" baseline="0" dirty="0">
                <a:ln>
                  <a:noFill/>
                </a:ln>
                <a:solidFill>
                  <a:srgbClr val="1F1F1F"/>
                </a:solidFill>
                <a:effectLst/>
                <a:latin typeface="inherit"/>
                <a:cs typeface="Mangal" panose="02040503050203030202" pitchFamily="18" charset="0"/>
              </a:rPr>
              <a:t>आसान गुण</a:t>
            </a:r>
            <a:r>
              <a:rPr lang="en-US" sz="2000" dirty="0"/>
              <a:t> </a:t>
            </a:r>
            <a:r>
              <a:rPr lang="hi-IN" sz="2000" dirty="0"/>
              <a:t>महिला भी निजता के अधिकार की हकदार है।</a:t>
            </a:r>
            <a:endParaRPr lang="en-US" sz="2000" dirty="0"/>
          </a:p>
          <a:p>
            <a:pPr algn="just"/>
            <a:r>
              <a:rPr lang="hi-IN" sz="2000" dirty="0"/>
              <a:t>टेलीफोन टैपिंग: निजता का उल्लंघन।</a:t>
            </a:r>
            <a:endParaRPr lang="en-US" sz="2000" dirty="0"/>
          </a:p>
          <a:p>
            <a:pPr algn="just"/>
            <a:r>
              <a:rPr lang="hi-IN" sz="2000" dirty="0"/>
              <a:t>एचआईवी पॉजिटिव व्यक्ति: निजता का अधिकार नहीं अगर डॉक्टर ने आपकी होने वाली पत्नी को स्थिति का खुलासा किया।</a:t>
            </a:r>
            <a:endParaRPr lang="en-US" sz="2000" dirty="0"/>
          </a:p>
          <a:p>
            <a:pPr algn="just"/>
            <a:r>
              <a:rPr lang="hi-IN" sz="2000" dirty="0"/>
              <a:t>विदेश यात्रा का अधिकार</a:t>
            </a:r>
            <a:r>
              <a:rPr lang="en-IN" sz="2000" dirty="0"/>
              <a:t> (Right to Travel Abroad)</a:t>
            </a:r>
            <a:r>
              <a:rPr lang="hi-IN" sz="2000" dirty="0"/>
              <a:t> </a:t>
            </a:r>
            <a:endParaRPr lang="en-US" sz="2000" dirty="0"/>
          </a:p>
          <a:p>
            <a:pPr algn="just"/>
            <a:r>
              <a:rPr lang="hi-IN" sz="2000" dirty="0"/>
              <a:t>कैदी को किताब लिखने का अधिकार और परिवार के सदस्यों के साथ मेलजोल का अधिकार भी शामिल है।</a:t>
            </a:r>
            <a:endParaRPr lang="en-US" sz="2000" dirty="0"/>
          </a:p>
          <a:p>
            <a:pPr algn="just"/>
            <a:r>
              <a:rPr lang="hi-IN" sz="2000" dirty="0"/>
              <a:t>केवल असाधारण परिस्थितियों में ही अभियुक्त को हथकड़ी लगाने की अनुमति है।</a:t>
            </a:r>
            <a:endParaRPr lang="en-US" sz="2000" dirty="0"/>
          </a:p>
          <a:p>
            <a:pPr algn="just"/>
            <a:r>
              <a:rPr lang="hi-IN" sz="2000" dirty="0"/>
              <a:t>निष्क्रिय इच्छामृत्यु(</a:t>
            </a:r>
            <a:r>
              <a:rPr lang="en-US" sz="2000" dirty="0"/>
              <a:t>Passive Euthanasia</a:t>
            </a:r>
            <a:r>
              <a:rPr lang="hi-IN" sz="2000" dirty="0"/>
              <a:t>) </a:t>
            </a:r>
            <a:endParaRPr lang="en-US" sz="2000" dirty="0"/>
          </a:p>
          <a:p>
            <a:pPr algn="just"/>
            <a:r>
              <a:rPr lang="hi-IN" sz="2000" dirty="0"/>
              <a:t>जीवनसाथी चुनने का अधिकार</a:t>
            </a:r>
            <a:r>
              <a:rPr lang="en-IN" sz="2000" dirty="0"/>
              <a:t> (</a:t>
            </a:r>
            <a:r>
              <a:rPr lang="en-US" sz="2000" dirty="0"/>
              <a:t>Right to Marry)</a:t>
            </a:r>
            <a:endParaRPr lang="en-US" sz="2000" dirty="0">
              <a:solidFill>
                <a:srgbClr val="C00000"/>
              </a:solidFill>
            </a:endParaRP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व्यक्तिगत स्वतंत्रता में क्या शामिल है?</a:t>
            </a:r>
            <a:endParaRPr lang="en-US" altLang="hi-IN" sz="3400" b="1" dirty="0">
              <a:solidFill>
                <a:prstClr val="black"/>
              </a:solidFill>
              <a:sym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25000" lnSpcReduction="20000"/>
          </a:bodyPr>
          <a:lstStyle/>
          <a:p>
            <a:pPr algn="just">
              <a:lnSpc>
                <a:spcPct val="150000"/>
              </a:lnSpc>
            </a:pPr>
            <a:r>
              <a:rPr lang="hi-IN" sz="9600" dirty="0">
                <a:solidFill>
                  <a:schemeClr val="tx1"/>
                </a:solidFill>
                <a:cs typeface="+mj-cs"/>
              </a:rPr>
              <a:t>मुआवजे का अधिकार: रुदुल साह बनाम बिहार राज्य (1983): रिट न्यायालयों द्वारा मुआवजा।</a:t>
            </a:r>
            <a:endParaRPr lang="en-US" sz="9600" dirty="0">
              <a:solidFill>
                <a:schemeClr val="tx1"/>
              </a:solidFill>
              <a:cs typeface="+mj-cs"/>
            </a:endParaRPr>
          </a:p>
          <a:p>
            <a:pPr algn="just">
              <a:lnSpc>
                <a:spcPct val="150000"/>
              </a:lnSpc>
            </a:pPr>
            <a:r>
              <a:rPr lang="hi-IN" sz="9600" dirty="0">
                <a:solidFill>
                  <a:schemeClr val="tx1"/>
                </a:solidFill>
                <a:cs typeface="+mj-cs"/>
              </a:rPr>
              <a:t>फांसी में देरी जीवन और व्यक्तिगत स्वतंत्रता के अधिकार का उल्लंघन है।</a:t>
            </a:r>
            <a:endParaRPr lang="en-US" sz="9600" dirty="0">
              <a:solidFill>
                <a:schemeClr val="tx1"/>
              </a:solidFill>
              <a:cs typeface="+mj-cs"/>
            </a:endParaRPr>
          </a:p>
          <a:p>
            <a:pPr algn="just">
              <a:lnSpc>
                <a:spcPct val="150000"/>
              </a:lnSpc>
            </a:pPr>
            <a:r>
              <a:rPr lang="hi-IN" sz="9600" dirty="0">
                <a:solidFill>
                  <a:schemeClr val="tx1"/>
                </a:solidFill>
                <a:cs typeface="+mj-cs"/>
              </a:rPr>
              <a:t>सार्वजनिक फांसी जीवन और व्यक्तिगत स्वतंत्रता के अधिकार का उल्लंघन है।</a:t>
            </a:r>
            <a:endParaRPr lang="en-US" sz="9600" dirty="0">
              <a:solidFill>
                <a:schemeClr val="tx1"/>
              </a:solidFill>
              <a:cs typeface="+mj-cs"/>
            </a:endParaRPr>
          </a:p>
          <a:p>
            <a:pPr algn="just">
              <a:lnSpc>
                <a:spcPct val="150000"/>
              </a:lnSpc>
            </a:pPr>
            <a:r>
              <a:rPr lang="hi-IN" sz="9600" dirty="0">
                <a:solidFill>
                  <a:schemeClr val="tx1"/>
                </a:solidFill>
                <a:cs typeface="+mj-cs"/>
              </a:rPr>
              <a:t>बिजली का अधिकार</a:t>
            </a:r>
            <a:endParaRPr lang="en-US" sz="9600" dirty="0">
              <a:solidFill>
                <a:schemeClr val="tx1"/>
              </a:solidFill>
              <a:cs typeface="+mj-cs"/>
            </a:endParaRPr>
          </a:p>
          <a:p>
            <a:pPr algn="just">
              <a:lnSpc>
                <a:spcPct val="150000"/>
              </a:lnSpc>
            </a:pPr>
            <a:r>
              <a:rPr lang="hi-IN" sz="9600" dirty="0">
                <a:solidFill>
                  <a:schemeClr val="tx1"/>
                </a:solidFill>
                <a:cs typeface="+mj-cs"/>
              </a:rPr>
              <a:t>प्रदूषण मुक्त पानी का अधिकार।</a:t>
            </a:r>
            <a:endParaRPr lang="en-US" sz="9600" dirty="0">
              <a:solidFill>
                <a:schemeClr val="tx1"/>
              </a:solidFill>
              <a:cs typeface="+mj-cs"/>
            </a:endParaRPr>
          </a:p>
          <a:p>
            <a:endParaRPr lang="en-US" sz="2000" dirty="0">
              <a:solidFill>
                <a:schemeClr val="tx1"/>
              </a:solidFill>
            </a:endParaRP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व्यक्तिगत स्वतंत्रता में क्या शामिल है?</a:t>
            </a:r>
            <a:endParaRPr lang="en-US" altLang="hi-IN" sz="3400" b="1" dirty="0">
              <a:solidFill>
                <a:prstClr val="black"/>
              </a:solidFill>
              <a:sym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6823" y="1981200"/>
            <a:ext cx="8229600" cy="4525963"/>
          </a:xfrm>
        </p:spPr>
        <p:txBody>
          <a:bodyPr>
            <a:noAutofit/>
          </a:bodyPr>
          <a:lstStyle/>
          <a:p>
            <a:pPr algn="just"/>
            <a:r>
              <a:rPr lang="hi-IN" sz="2400" dirty="0">
                <a:cs typeface="+mj-cs"/>
              </a:rPr>
              <a:t>क़ानून द्वारा स्थापित या कानून द्वारा निर्धारित प्रक्रिया।</a:t>
            </a:r>
            <a:endParaRPr lang="en-US" sz="2400" dirty="0">
              <a:cs typeface="+mj-cs"/>
            </a:endParaRPr>
          </a:p>
          <a:p>
            <a:pPr algn="just"/>
            <a:r>
              <a:rPr lang="hi-IN" sz="2400" dirty="0">
                <a:cs typeface="+mj-cs"/>
              </a:rPr>
              <a:t>यह प्रक्रिया वैध कानून के तहत होनी चाहिए।</a:t>
            </a:r>
            <a:endParaRPr lang="en-US" sz="2400" dirty="0">
              <a:cs typeface="+mj-cs"/>
            </a:endParaRPr>
          </a:p>
          <a:p>
            <a:pPr algn="just"/>
            <a:r>
              <a:rPr lang="hi-IN" sz="2400" dirty="0">
                <a:cs typeface="+mj-cs"/>
              </a:rPr>
              <a:t>अमेरिकी कानून: उचित प्रक्रिया: व्यापक अभिव्यक्ति: अदालतें कानून की न्यायसंगतता और निष्पक्षता की जांच करेंगी।</a:t>
            </a:r>
            <a:endParaRPr lang="en-US" sz="2400" dirty="0">
              <a:cs typeface="+mj-cs"/>
            </a:endParaRPr>
          </a:p>
          <a:p>
            <a:pPr algn="just"/>
            <a:r>
              <a:rPr lang="hi-IN" sz="2400" dirty="0">
                <a:cs typeface="+mj-cs"/>
              </a:rPr>
              <a:t>ए.के. गोपालन बनाम मद्रास राज्य (1950): कानून द्वारा स्थापित प्रक्रिया का मतलब राज्य द्वारा अधिनियमित प्रक्रिया से ज्यादा कुछ नहीं है। इसमें 'कानून की उचित प्रक्रिया' शामिल नहीं है।</a:t>
            </a:r>
            <a:endParaRPr lang="en-US" sz="2400" dirty="0">
              <a:cs typeface="+mj-cs"/>
            </a:endParaRPr>
          </a:p>
          <a:p>
            <a:pPr algn="just"/>
            <a:r>
              <a:rPr lang="hi-IN" sz="2400" dirty="0">
                <a:cs typeface="+mj-cs"/>
              </a:rPr>
              <a:t>मेनका गांधी (1978): प्रक्रिया न्यायसंगत, निष्पक्ष और  उचित होनी चाहिए। गैर-मनमाना होना चाहिए, और काल्पनिक या दमनकारी नहीं होनी चाहिए।</a:t>
            </a:r>
            <a:endParaRPr lang="en-US" sz="2400" dirty="0">
              <a:solidFill>
                <a:srgbClr val="00B050"/>
              </a:solidFill>
              <a:cs typeface="+mj-cs"/>
            </a:endParaRPr>
          </a:p>
        </p:txBody>
      </p:sp>
      <p:sp>
        <p:nvSpPr>
          <p:cNvPr id="6" name="TextBox 4"/>
          <p:cNvSpPr txBox="1"/>
          <p:nvPr/>
        </p:nvSpPr>
        <p:spPr>
          <a:xfrm>
            <a:off x="683895" y="228600"/>
            <a:ext cx="7952105" cy="1596591"/>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कानून द्वारा स्थापित प्रक्रिया का क्या अर्थ</a:t>
            </a:r>
            <a:endParaRPr lang="en-US" sz="3400" dirty="0">
              <a:sym typeface="+mn-ea"/>
            </a:endParaRPr>
          </a:p>
          <a:p>
            <a:pPr algn="ctr">
              <a:lnSpc>
                <a:spcPct val="150000"/>
              </a:lnSpc>
            </a:pPr>
            <a:r>
              <a:rPr lang="hi-IN" sz="3400" dirty="0">
                <a:sym typeface="+mn-ea"/>
              </a:rPr>
              <a:t>है?</a:t>
            </a:r>
            <a:endParaRPr lang="en-US" altLang="hi-IN" sz="3400" b="1" dirty="0">
              <a:solidFill>
                <a:prstClr val="black"/>
              </a:solidFill>
              <a:sym typeface="+mn-e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8000" y="1981200"/>
            <a:ext cx="8229600" cy="4525963"/>
          </a:xfrm>
        </p:spPr>
        <p:txBody>
          <a:bodyPr>
            <a:noAutofit/>
          </a:bodyPr>
          <a:lstStyle/>
          <a:p>
            <a:pPr algn="just"/>
            <a:r>
              <a:rPr lang="hi-IN" sz="2400" dirty="0">
                <a:cs typeface="+mj-cs"/>
              </a:rPr>
              <a:t>ए.के. गोपालन (1950): स्वतंत्रता (</a:t>
            </a:r>
            <a:r>
              <a:rPr lang="en-US" sz="2400" dirty="0">
                <a:cs typeface="+mj-cs"/>
              </a:rPr>
              <a:t>Liberties</a:t>
            </a:r>
            <a:r>
              <a:rPr lang="hi-IN" sz="2400" dirty="0">
                <a:cs typeface="+mj-cs"/>
              </a:rPr>
              <a:t>)। परस्पर संबंधित नहीं बल्कि विशिष्ट </a:t>
            </a:r>
            <a:r>
              <a:rPr lang="en-US" sz="2400" dirty="0">
                <a:cs typeface="+mj-cs"/>
              </a:rPr>
              <a:t>(Exclusive)</a:t>
            </a:r>
            <a:r>
              <a:rPr lang="hi-IN" sz="2400" dirty="0">
                <a:cs typeface="+mj-cs"/>
              </a:rPr>
              <a:t> है। अनुच्छेद 19 निवारक निरोध पर लागू नहीं होता है। अनुच्छेद 21 और अनुच्छेद 19 विभिन्न प्रकार की स्वतंत्रताओं से संबंधित हैं।</a:t>
            </a:r>
            <a:endParaRPr lang="en-US" sz="2400" dirty="0">
              <a:cs typeface="+mj-cs"/>
            </a:endParaRPr>
          </a:p>
          <a:p>
            <a:pPr algn="just"/>
            <a:r>
              <a:rPr lang="hi-IN" sz="2400" dirty="0">
                <a:cs typeface="+mj-cs"/>
              </a:rPr>
              <a:t>मेनका गांधी (1978): सभी स्‍वतंत्राताएं आपस में जुड़ी हुई हैं और एक साथ पढ़ी जानी हैं।</a:t>
            </a:r>
            <a:endParaRPr lang="en-US" sz="2400" dirty="0">
              <a:cs typeface="+mj-cs"/>
            </a:endParaRPr>
          </a:p>
          <a:p>
            <a:pPr algn="just"/>
            <a:r>
              <a:rPr lang="hi-IN" sz="2400" dirty="0">
                <a:cs typeface="+mj-cs"/>
              </a:rPr>
              <a:t>अनुच्छेद 14 और 21 को एक साथ पढ़ने पर 'तर्कसंगतता‘(</a:t>
            </a:r>
            <a:r>
              <a:rPr lang="en-US" sz="2400" dirty="0">
                <a:cs typeface="+mj-cs"/>
              </a:rPr>
              <a:t>Reasonableness</a:t>
            </a:r>
            <a:r>
              <a:rPr lang="hi-IN" sz="2400" dirty="0">
                <a:cs typeface="+mj-cs"/>
              </a:rPr>
              <a:t>) की आवश्यकता होती है।</a:t>
            </a:r>
            <a:endParaRPr lang="en-US" sz="2400" dirty="0">
              <a:cs typeface="+mj-cs"/>
            </a:endParaRPr>
          </a:p>
          <a:p>
            <a:pPr algn="just"/>
            <a:r>
              <a:rPr lang="hi-IN" sz="2400" dirty="0">
                <a:cs typeface="+mj-cs"/>
              </a:rPr>
              <a:t>निज़ता निर्णय (2017): अधिकारों को कोष्ठागार(</a:t>
            </a:r>
            <a:r>
              <a:rPr lang="en-US" sz="2400" dirty="0">
                <a:cs typeface="+mj-cs"/>
              </a:rPr>
              <a:t>Silos</a:t>
            </a:r>
            <a:r>
              <a:rPr lang="hi-IN" sz="2400" dirty="0">
                <a:cs typeface="+mj-cs"/>
              </a:rPr>
              <a:t>)</a:t>
            </a:r>
            <a:r>
              <a:rPr lang="en-US" sz="2400" dirty="0">
                <a:cs typeface="+mj-cs"/>
              </a:rPr>
              <a:t> </a:t>
            </a:r>
            <a:r>
              <a:rPr lang="hi-IN" sz="2400" dirty="0">
                <a:cs typeface="+mj-cs"/>
              </a:rPr>
              <a:t>में नहीं पढ़ा जाना है।</a:t>
            </a:r>
            <a:endParaRPr lang="en-US" sz="2400" dirty="0">
              <a:cs typeface="+mj-cs"/>
            </a:endParaRPr>
          </a:p>
          <a:p>
            <a:pPr algn="just"/>
            <a:r>
              <a:rPr lang="hi-IN" sz="2400" dirty="0">
                <a:cs typeface="+mj-cs"/>
              </a:rPr>
              <a:t>संविधान की चुप्पी (</a:t>
            </a:r>
            <a:r>
              <a:rPr lang="en-US" sz="2400" dirty="0">
                <a:cs typeface="+mj-cs"/>
              </a:rPr>
              <a:t>Silence</a:t>
            </a:r>
            <a:r>
              <a:rPr lang="hi-IN" sz="2400" dirty="0">
                <a:cs typeface="+mj-cs"/>
              </a:rPr>
              <a:t>)</a:t>
            </a:r>
            <a:r>
              <a:rPr lang="en-US" sz="2400" dirty="0">
                <a:cs typeface="+mj-cs"/>
              </a:rPr>
              <a:t> </a:t>
            </a:r>
            <a:r>
              <a:rPr lang="hi-IN" sz="2400" dirty="0">
                <a:cs typeface="+mj-cs"/>
              </a:rPr>
              <a:t>भी उतनी ही जरूरी है।</a:t>
            </a:r>
            <a:endParaRPr lang="en-IN" sz="2400" dirty="0">
              <a:solidFill>
                <a:schemeClr val="accent6">
                  <a:lumMod val="75000"/>
                </a:schemeClr>
              </a:solidFill>
              <a:cs typeface="+mj-cs"/>
            </a:endParaRPr>
          </a:p>
        </p:txBody>
      </p:sp>
      <p:sp>
        <p:nvSpPr>
          <p:cNvPr id="6" name="TextBox 4"/>
          <p:cNvSpPr txBox="1"/>
          <p:nvPr/>
        </p:nvSpPr>
        <p:spPr>
          <a:xfrm>
            <a:off x="683895" y="228600"/>
            <a:ext cx="7952105" cy="1596591"/>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अनुच्छेद 14,19 और 21 के बीच क्या</a:t>
            </a:r>
            <a:endParaRPr lang="en-US" sz="3400" dirty="0">
              <a:sym typeface="+mn-ea"/>
            </a:endParaRPr>
          </a:p>
          <a:p>
            <a:pPr algn="ctr">
              <a:lnSpc>
                <a:spcPct val="150000"/>
              </a:lnSpc>
            </a:pPr>
            <a:r>
              <a:rPr lang="hi-IN" sz="3400" dirty="0">
                <a:sym typeface="+mn-ea"/>
              </a:rPr>
              <a:t>संबंध है?</a:t>
            </a:r>
            <a:endParaRPr lang="en-US" altLang="hi-IN" sz="3400" b="1" dirty="0">
              <a:solidFill>
                <a:prstClr val="black"/>
              </a:solidFill>
              <a:sym typeface="+mn-e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7651" y="2117875"/>
            <a:ext cx="8229600" cy="4525963"/>
          </a:xfrm>
        </p:spPr>
        <p:txBody>
          <a:bodyPr>
            <a:noAutofit/>
          </a:bodyPr>
          <a:lstStyle/>
          <a:p>
            <a:pPr algn="just"/>
            <a:r>
              <a:rPr lang="hi-IN" sz="2400" dirty="0"/>
              <a:t>अनुच्छेद 352: आपातकाल की घोषणा तब की जा सकती है जब सशस्त्र विद्रोह या युद्ध या बाहरी आक्रमण से भारत की सुरक्षा को खतरा हो।</a:t>
            </a:r>
            <a:endParaRPr lang="en-US" sz="2400" dirty="0"/>
          </a:p>
          <a:p>
            <a:pPr algn="just"/>
            <a:r>
              <a:rPr lang="hi-IN" sz="2400" dirty="0"/>
              <a:t>अनुच्छेद 358: अनुच्छेद 19 के अधिकार स्वतः </a:t>
            </a:r>
            <a:r>
              <a:rPr lang="en-US" sz="2400" dirty="0"/>
              <a:t>(Automatically) </a:t>
            </a:r>
            <a:r>
              <a:rPr lang="hi-IN" sz="2400" dirty="0"/>
              <a:t>ही निलम्बित हो जाते हैं।</a:t>
            </a:r>
            <a:endParaRPr lang="en-US" sz="2400" dirty="0"/>
          </a:p>
          <a:p>
            <a:pPr algn="just"/>
            <a:r>
              <a:rPr lang="hi-IN" sz="2400" dirty="0"/>
              <a:t>अनुच्छेद 359: अदालत में जाने का अधिकार राष्ट्रपति के आदेश के माध्यम से निलंबित</a:t>
            </a:r>
            <a:r>
              <a:rPr lang="en-IN" sz="2400" dirty="0"/>
              <a:t> (Suspend) </a:t>
            </a:r>
            <a:r>
              <a:rPr lang="hi-IN" sz="2400" dirty="0"/>
              <a:t>किया जा सकता है।</a:t>
            </a:r>
            <a:endParaRPr lang="en-US" sz="2400" dirty="0"/>
          </a:p>
          <a:p>
            <a:pPr algn="just"/>
            <a:r>
              <a:rPr lang="hi-IN" sz="2400" dirty="0"/>
              <a:t>राष्ट्रीय आपातकाल: 1975; बंदी प्रत्यक्षीकरण</a:t>
            </a:r>
            <a:r>
              <a:rPr lang="en-US" sz="2400" dirty="0"/>
              <a:t> (Habeas Corpus)</a:t>
            </a:r>
            <a:r>
              <a:rPr lang="hi-IN" sz="2400" dirty="0"/>
              <a:t> मामला (एडीएम जबलपुर बनाम शिवकांत शुक्ला (1976)</a:t>
            </a:r>
            <a:endParaRPr lang="en-US" sz="2400" dirty="0"/>
          </a:p>
          <a:p>
            <a:pPr marL="571500" indent="-571500" algn="just">
              <a:buFont typeface="+mj-lt"/>
              <a:buAutoNum type="romanLcPeriod"/>
            </a:pPr>
            <a:r>
              <a:rPr lang="hi-IN" sz="2400" dirty="0"/>
              <a:t>44वां संशोधन, 1978: अनुच्छेद 20 और 21 अब गैर-उल्लंघनीय मौलिक अधिकार</a:t>
            </a:r>
            <a:r>
              <a:rPr lang="en-IN" sz="2400" dirty="0"/>
              <a:t> (Non-</a:t>
            </a:r>
            <a:r>
              <a:rPr lang="en-IN" sz="2400" dirty="0" err="1"/>
              <a:t>Derogable</a:t>
            </a:r>
            <a:r>
              <a:rPr lang="en-IN" sz="2400" dirty="0"/>
              <a:t> Right)</a:t>
            </a:r>
            <a:r>
              <a:rPr lang="hi-IN" sz="2400" dirty="0"/>
              <a:t> हैं।</a:t>
            </a:r>
            <a:endParaRPr lang="en-US" sz="2400" dirty="0">
              <a:solidFill>
                <a:srgbClr val="00B050"/>
              </a:solidFill>
            </a:endParaRPr>
          </a:p>
        </p:txBody>
      </p:sp>
      <p:sp>
        <p:nvSpPr>
          <p:cNvPr id="6" name="TextBox 4"/>
          <p:cNvSpPr txBox="1"/>
          <p:nvPr/>
        </p:nvSpPr>
        <p:spPr>
          <a:xfrm>
            <a:off x="683895" y="228600"/>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जीवन और व्यक्तिगत स्वतंत्रता का अधिकार कब निलंबित किया जा सकता है?</a:t>
            </a:r>
            <a:endParaRPr lang="en-US" altLang="hi-IN" sz="3400" b="1" dirty="0">
              <a:solidFill>
                <a:prstClr val="black"/>
              </a:solidFill>
              <a:sym typeface="+mn-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525963"/>
          </a:xfrm>
        </p:spPr>
        <p:txBody>
          <a:bodyPr>
            <a:noAutofit/>
          </a:bodyPr>
          <a:lstStyle/>
          <a:p>
            <a:pPr algn="just"/>
            <a:r>
              <a:rPr lang="hi-IN" sz="2300" dirty="0">
                <a:cs typeface="+mj-cs"/>
              </a:rPr>
              <a:t>आधार: आधार भारतीय विशिष्ट पहचान प्राधिकरण द्वारा जारी एक सत्यापन योग्य 12-अंकीय पहचान संख्या है; यह नागरिकता का नहीं बल्कि निवास का प्रमाण है।</a:t>
            </a:r>
            <a:endParaRPr lang="en-US" sz="2300" dirty="0">
              <a:cs typeface="+mj-cs"/>
            </a:endParaRPr>
          </a:p>
          <a:p>
            <a:pPr algn="just"/>
            <a:r>
              <a:rPr lang="hi-IN" sz="2300" dirty="0">
                <a:cs typeface="+mj-cs"/>
              </a:rPr>
              <a:t>सुप्रीम कोर्ट ने आधार अधिनियम, 2016 की संवैधानिकता को बरकरार रखा, व्यक्तिगत जानकारी के प्रकटीकरण, अपराधों के संज्ञान और निजी कंपनियों द्वारा आधार पारिस्थितिकी तंत्र के उपयोग पर कुछ प्रावधानों को छोड़कर।</a:t>
            </a:r>
            <a:endParaRPr lang="en-US" sz="2300" dirty="0">
              <a:cs typeface="+mj-cs"/>
            </a:endParaRPr>
          </a:p>
          <a:p>
            <a:pPr algn="just"/>
            <a:r>
              <a:rPr lang="hi-IN" sz="2300" dirty="0">
                <a:cs typeface="+mj-cs"/>
              </a:rPr>
              <a:t>मोबाइल नंबर को आधार से जोड़ने के लिए 23 मार्च, 2017 के सर्कुलर को अवैध और असंवैधानिक माना गया था क्योंकि यह किसी भी कानून द्वारा समर्थित नहीं था और इसे इसी तरह रद्द कर दिया गया था।</a:t>
            </a:r>
            <a:endParaRPr lang="en-US" sz="2300" dirty="0">
              <a:cs typeface="+mj-cs"/>
            </a:endParaRPr>
          </a:p>
          <a:p>
            <a:pPr algn="just"/>
            <a:r>
              <a:rPr lang="hi-IN" sz="2300" dirty="0">
                <a:cs typeface="+mj-cs"/>
              </a:rPr>
              <a:t>आधार निजता के अधिकार का उल्लंघन नहीं करता है।</a:t>
            </a:r>
            <a:endParaRPr lang="en-US" sz="2300" dirty="0">
              <a:cs typeface="+mj-cs"/>
            </a:endParaRPr>
          </a:p>
          <a:p>
            <a:pPr algn="just"/>
            <a:r>
              <a:rPr lang="hi-IN" sz="2300" dirty="0">
                <a:cs typeface="+mj-cs"/>
              </a:rPr>
              <a:t>आधार की संरचना और साथ ही आधार अधिनियम के प्रावधान एक निगरानी राज्य (</a:t>
            </a:r>
            <a:r>
              <a:rPr lang="en-US" sz="2300" dirty="0">
                <a:cs typeface="+mj-cs"/>
              </a:rPr>
              <a:t>Surveillance State</a:t>
            </a:r>
            <a:r>
              <a:rPr lang="hi-IN" sz="2300" dirty="0">
                <a:cs typeface="+mj-cs"/>
              </a:rPr>
              <a:t>) बनाने की प्रवृत्ति नहीं रखते हैं।</a:t>
            </a:r>
            <a:endParaRPr lang="hi-IN" sz="2300" dirty="0">
              <a:solidFill>
                <a:srgbClr val="00B050"/>
              </a:solidFill>
              <a:cs typeface="+mj-cs"/>
            </a:endParaRPr>
          </a:p>
        </p:txBody>
      </p:sp>
      <p:sp>
        <p:nvSpPr>
          <p:cNvPr id="6" name="TextBox 4"/>
          <p:cNvSpPr txBox="1"/>
          <p:nvPr/>
        </p:nvSpPr>
        <p:spPr>
          <a:xfrm>
            <a:off x="683895" y="762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आधार निर्णय क्या था?</a:t>
            </a:r>
            <a:endParaRPr lang="en-US" altLang="hi-IN" sz="3400" b="1" dirty="0">
              <a:solidFill>
                <a:prstClr val="black"/>
              </a:solidFill>
              <a:sym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9800"/>
            <a:ext cx="8229600" cy="4525963"/>
          </a:xfrm>
        </p:spPr>
        <p:txBody>
          <a:bodyPr>
            <a:normAutofit fontScale="92500" lnSpcReduction="10000"/>
          </a:bodyPr>
          <a:lstStyle/>
          <a:p>
            <a:pPr algn="just">
              <a:lnSpc>
                <a:spcPct val="150000"/>
              </a:lnSpc>
            </a:pPr>
            <a:r>
              <a:rPr lang="hi-IN" sz="2595" dirty="0"/>
              <a:t>अनुच्छेद 22: किसी भी व्यक्ति को ऐसी गिरफ्तारी के कारणों के बारे में यथाशीघ्र सूचित किए बिना गिरफ्तार नहीं किया जाना चाहिए।</a:t>
            </a:r>
            <a:endParaRPr lang="en-US" sz="2595" dirty="0"/>
          </a:p>
          <a:p>
            <a:pPr algn="just">
              <a:lnSpc>
                <a:spcPct val="150000"/>
              </a:lnSpc>
            </a:pPr>
            <a:r>
              <a:rPr lang="hi-IN" sz="2595" dirty="0"/>
              <a:t>न ही उसे अपनी पसंद के विधि व्यवसायी से परामर्श करने और बचाव करने के अधिकार से वंचित किया जाएगा।</a:t>
            </a:r>
            <a:endParaRPr lang="en-US" sz="2595" dirty="0"/>
          </a:p>
          <a:p>
            <a:pPr algn="just">
              <a:lnSpc>
                <a:spcPct val="150000"/>
              </a:lnSpc>
            </a:pPr>
            <a:r>
              <a:rPr lang="hi-IN" sz="2595" dirty="0"/>
              <a:t>वकालत  एकमात्र पेशा है जिसका उल्लेख संविधान में किया गया है।</a:t>
            </a:r>
            <a:endParaRPr lang="en-US" sz="2595" dirty="0"/>
          </a:p>
          <a:p>
            <a:pPr algn="just">
              <a:lnSpc>
                <a:spcPct val="150000"/>
              </a:lnSpc>
            </a:pPr>
            <a:r>
              <a:rPr lang="hi-IN" sz="2595" dirty="0"/>
              <a:t>24 घंटे के भीतर मजिस्ट्रेट के समक्ष पेश किया जाना है।</a:t>
            </a:r>
            <a:endParaRPr lang="en-IN" sz="2595" dirty="0"/>
          </a:p>
        </p:txBody>
      </p:sp>
      <p:sp>
        <p:nvSpPr>
          <p:cNvPr id="6" name="TextBox 4"/>
          <p:cNvSpPr txBox="1"/>
          <p:nvPr/>
        </p:nvSpPr>
        <p:spPr>
          <a:xfrm>
            <a:off x="683895" y="228600"/>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गिरफ्तारी और नजरबंदी</a:t>
            </a:r>
            <a:r>
              <a:rPr lang="en-US" sz="3400" dirty="0">
                <a:sym typeface="+mn-ea"/>
              </a:rPr>
              <a:t> (Detention)</a:t>
            </a:r>
            <a:r>
              <a:rPr lang="hi-IN" sz="3400" dirty="0">
                <a:sym typeface="+mn-ea"/>
              </a:rPr>
              <a:t> के खिलाफ क्या सुरक्षा उपलब्ध है?</a:t>
            </a:r>
            <a:endParaRPr lang="en-US" altLang="hi-IN" sz="3400" b="1" dirty="0">
              <a:solidFill>
                <a:prstClr val="black"/>
              </a:solidFill>
              <a:sym typeface="+mn-e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525963"/>
          </a:xfrm>
        </p:spPr>
        <p:txBody>
          <a:bodyPr>
            <a:noAutofit/>
          </a:bodyPr>
          <a:lstStyle/>
          <a:p>
            <a:pPr marL="0" indent="0" algn="just">
              <a:buNone/>
            </a:pPr>
            <a:r>
              <a:rPr lang="hi-IN" sz="2200" dirty="0">
                <a:cs typeface="+mj-cs"/>
              </a:rPr>
              <a:t>  ये अधिकार उपलब्ध नहीं</a:t>
            </a:r>
            <a:r>
              <a:rPr lang="en-US" altLang="hi-IN" sz="2200" dirty="0">
                <a:cs typeface="+mj-cs"/>
              </a:rPr>
              <a:t> </a:t>
            </a:r>
            <a:r>
              <a:rPr lang="hi-IN" sz="2200" dirty="0">
                <a:cs typeface="+mj-cs"/>
                <a:sym typeface="+mn-ea"/>
              </a:rPr>
              <a:t>है</a:t>
            </a:r>
            <a:r>
              <a:rPr lang="en-US" altLang="hi-IN" sz="2200" dirty="0">
                <a:cs typeface="+mj-cs"/>
              </a:rPr>
              <a:t> </a:t>
            </a:r>
            <a:r>
              <a:rPr lang="hi-IN" sz="2200" dirty="0">
                <a:cs typeface="+mj-cs"/>
              </a:rPr>
              <a:t>- </a:t>
            </a:r>
            <a:endParaRPr lang="en-US" sz="2200" dirty="0">
              <a:cs typeface="+mj-cs"/>
            </a:endParaRPr>
          </a:p>
          <a:p>
            <a:pPr algn="just"/>
            <a:r>
              <a:rPr lang="hi-IN" sz="2200" dirty="0">
                <a:cs typeface="+mj-cs"/>
              </a:rPr>
              <a:t>विदेशी शत्रु </a:t>
            </a:r>
            <a:endParaRPr lang="en-US" sz="2200" dirty="0">
              <a:cs typeface="+mj-cs"/>
            </a:endParaRPr>
          </a:p>
          <a:p>
            <a:pPr algn="just"/>
            <a:r>
              <a:rPr lang="hi-IN" sz="2200" dirty="0">
                <a:cs typeface="+mj-cs"/>
              </a:rPr>
              <a:t>निरोधक कानूनों अर्थात एनएसए</a:t>
            </a:r>
            <a:r>
              <a:rPr lang="en-IN" sz="2200" dirty="0">
                <a:cs typeface="+mj-cs"/>
              </a:rPr>
              <a:t> (NSA)</a:t>
            </a:r>
            <a:r>
              <a:rPr lang="hi-IN" sz="2200" dirty="0">
                <a:cs typeface="+mj-cs"/>
              </a:rPr>
              <a:t>, यूएपीए</a:t>
            </a:r>
            <a:r>
              <a:rPr lang="en-IN" sz="2200" dirty="0">
                <a:cs typeface="+mj-cs"/>
              </a:rPr>
              <a:t> (UAPA)</a:t>
            </a:r>
            <a:r>
              <a:rPr lang="hi-IN" sz="2200" dirty="0">
                <a:cs typeface="+mj-cs"/>
              </a:rPr>
              <a:t> और मीसा</a:t>
            </a:r>
            <a:r>
              <a:rPr lang="en-IN" sz="2200" dirty="0">
                <a:cs typeface="+mj-cs"/>
              </a:rPr>
              <a:t> (MISA)</a:t>
            </a:r>
            <a:r>
              <a:rPr lang="hi-IN" sz="2200" dirty="0">
                <a:cs typeface="+mj-cs"/>
              </a:rPr>
              <a:t>आदि के तहत गिरफ्तार किया जाना।</a:t>
            </a:r>
            <a:endParaRPr lang="en-US" sz="2200" dirty="0">
              <a:cs typeface="+mj-cs"/>
            </a:endParaRPr>
          </a:p>
          <a:p>
            <a:pPr algn="just"/>
            <a:r>
              <a:rPr lang="hi-IN" sz="2200" dirty="0">
                <a:cs typeface="+mj-cs"/>
              </a:rPr>
              <a:t>निवारक हिरासत कानून: रोकथाम इलाज से बेहतर है। एचआईवी और कोविड -19।</a:t>
            </a:r>
            <a:endParaRPr lang="en-US" sz="2200" dirty="0">
              <a:cs typeface="+mj-cs"/>
            </a:endParaRPr>
          </a:p>
          <a:p>
            <a:pPr algn="just"/>
            <a:r>
              <a:rPr lang="hi-IN" sz="2200" dirty="0">
                <a:cs typeface="+mj-cs"/>
              </a:rPr>
              <a:t>सलाहकार बोर्ड जिसमें ऐसे सदस्य शामिल हैं जो उच्च न्यायालय के न्यायाधीश हैं, रह चुके हैं या नियुक्त होने के लिए योग्य हैं की सिफारिश के बिना तीन महीने से अधिक कोई नजरबंदी नहीं हो सकती है।</a:t>
            </a:r>
            <a:endParaRPr lang="en-US" sz="2200" dirty="0">
              <a:cs typeface="+mj-cs"/>
            </a:endParaRPr>
          </a:p>
          <a:p>
            <a:pPr algn="just"/>
            <a:r>
              <a:rPr lang="hi-IN" sz="2200" dirty="0">
                <a:cs typeface="+mj-cs"/>
              </a:rPr>
              <a:t>1978 के 44वें संशोधन ने नजरबंदी को और मानवीय बनाने की कोशिश की थी लेकिन अभी तक इसे अधिसूचित नहीं किया गया है।</a:t>
            </a:r>
            <a:endParaRPr lang="en-IN" sz="2200" dirty="0">
              <a:solidFill>
                <a:srgbClr val="00B050"/>
              </a:solidFill>
              <a:cs typeface="+mj-cs"/>
            </a:endParaRPr>
          </a:p>
        </p:txBody>
      </p:sp>
      <p:sp>
        <p:nvSpPr>
          <p:cNvPr id="6" name="TextBox 4"/>
          <p:cNvSpPr txBox="1"/>
          <p:nvPr/>
        </p:nvSpPr>
        <p:spPr>
          <a:xfrm>
            <a:off x="683895" y="228600"/>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गिरफ्तारी और नजरबंदी</a:t>
            </a:r>
            <a:r>
              <a:rPr lang="en-US" sz="3400" dirty="0">
                <a:sym typeface="+mn-ea"/>
              </a:rPr>
              <a:t> (Detention)</a:t>
            </a:r>
            <a:r>
              <a:rPr lang="hi-IN" sz="3400" dirty="0">
                <a:sym typeface="+mn-ea"/>
              </a:rPr>
              <a:t> के खिलाफ क्या सुरक्षा उपलब्ध है?</a:t>
            </a:r>
            <a:endParaRPr lang="en-US" altLang="hi-IN" sz="3400" b="1" dirty="0">
              <a:solidFill>
                <a:prstClr val="black"/>
              </a:solidFill>
              <a:sym typeface="+mn-ea"/>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600201"/>
            <a:ext cx="8229600" cy="4800600"/>
          </a:xfrm>
        </p:spPr>
        <p:txBody>
          <a:bodyPr>
            <a:normAutofit/>
          </a:bodyPr>
          <a:lstStyle/>
          <a:p>
            <a:pPr algn="just">
              <a:lnSpc>
                <a:spcPct val="150000"/>
              </a:lnSpc>
            </a:pPr>
            <a:r>
              <a:rPr lang="hi-IN" sz="2600" dirty="0">
                <a:cs typeface="+mj-cs"/>
              </a:rPr>
              <a:t>जीवन का अधिकार और व्यक्तिगत स्वतंत्रता सबसे महत्वपूर्ण मौलिक अधिकार है।</a:t>
            </a:r>
            <a:endParaRPr lang="en-US" sz="2600" dirty="0">
              <a:cs typeface="+mj-cs"/>
            </a:endParaRPr>
          </a:p>
          <a:p>
            <a:pPr algn="just">
              <a:lnSpc>
                <a:spcPct val="150000"/>
              </a:lnSpc>
            </a:pPr>
            <a:r>
              <a:rPr lang="hi-IN" sz="2600" dirty="0">
                <a:cs typeface="+mj-cs"/>
              </a:rPr>
              <a:t>अमेरिकी उचित प्रक्रिया क्लॉज अब न्यायपालिका द्वारा लाया गया है।</a:t>
            </a:r>
            <a:endParaRPr lang="en-US" sz="2600" dirty="0">
              <a:cs typeface="+mj-cs"/>
            </a:endParaRPr>
          </a:p>
          <a:p>
            <a:pPr marL="0" indent="0" algn="just">
              <a:lnSpc>
                <a:spcPct val="150000"/>
              </a:lnSpc>
              <a:buNone/>
            </a:pPr>
            <a:r>
              <a:rPr lang="hi-IN" sz="2600" dirty="0">
                <a:cs typeface="+mj-cs"/>
              </a:rPr>
              <a:t>अगला व्याख्यान: धर्म की स्वतंत्रता</a:t>
            </a:r>
            <a:r>
              <a:rPr lang="en-IN" sz="2600" dirty="0">
                <a:cs typeface="+mj-cs"/>
              </a:rPr>
              <a:t> </a:t>
            </a:r>
            <a:r>
              <a:rPr lang="hi-IN" sz="2600" dirty="0">
                <a:cs typeface="+mj-cs"/>
              </a:rPr>
              <a:t>के बारे में होगा।</a:t>
            </a:r>
            <a:endParaRPr lang="en-IN" sz="2600" dirty="0">
              <a:cs typeface="+mj-cs"/>
            </a:endParaRP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आज हमने क्या सीखा?</a:t>
            </a:r>
            <a:endParaRPr lang="en-US" altLang="hi-IN" sz="3400" b="1" dirty="0">
              <a:solidFill>
                <a:prstClr val="black"/>
              </a:solidFill>
              <a:sym typeface="+mn-ea"/>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0"/>
            <a:ext cx="8229600" cy="1143000"/>
          </a:xfrm>
        </p:spPr>
        <p:txBody>
          <a:bodyPr/>
          <a:lstStyle/>
          <a:p>
            <a:r>
              <a:rPr lang="hi-IN" b="1" dirty="0"/>
              <a:t>अस्वीकरण</a:t>
            </a:r>
            <a:endParaRPr lang="en-IN" b="1" dirty="0"/>
          </a:p>
        </p:txBody>
      </p:sp>
      <p:sp>
        <p:nvSpPr>
          <p:cNvPr id="3" name="Content Placeholder 2"/>
          <p:cNvSpPr>
            <a:spLocks noGrp="1"/>
          </p:cNvSpPr>
          <p:nvPr>
            <p:ph idx="1"/>
          </p:nvPr>
        </p:nvSpPr>
        <p:spPr>
          <a:xfrm>
            <a:off x="457200" y="3124200"/>
            <a:ext cx="8229600" cy="4525963"/>
          </a:xfrm>
        </p:spPr>
        <p:txBody>
          <a:bodyPr/>
          <a:lstStyle/>
          <a:p>
            <a:pPr marL="0" indent="0" algn="ctr">
              <a:buNone/>
            </a:pPr>
            <a:r>
              <a:rPr lang="hi-IN" sz="2000" dirty="0"/>
              <a:t>व्याख्यान में वक्ता द्वारा व्यक्त किए गए विचार उनके निजी विचार हैं।</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36725"/>
            <a:ext cx="8229600" cy="4525963"/>
          </a:xfrm>
        </p:spPr>
        <p:txBody>
          <a:bodyPr>
            <a:noAutofit/>
          </a:bodyPr>
          <a:lstStyle/>
          <a:p>
            <a:pPr algn="just">
              <a:lnSpc>
                <a:spcPct val="170000"/>
              </a:lnSpc>
            </a:pPr>
            <a:r>
              <a:rPr lang="hi-IN" sz="1700" dirty="0">
                <a:cs typeface="+mj-cs"/>
              </a:rPr>
              <a:t>जीवन और व्यक्तिगत स्वतंत्रता का अधिकार(</a:t>
            </a:r>
            <a:r>
              <a:rPr lang="en-US" sz="1700" dirty="0">
                <a:cs typeface="+mj-cs"/>
              </a:rPr>
              <a:t>Right to life and personal liberty</a:t>
            </a:r>
            <a:r>
              <a:rPr lang="hi-IN" sz="1700" dirty="0">
                <a:cs typeface="+mj-cs"/>
              </a:rPr>
              <a:t>): मौलिक अधिकारों का दिल </a:t>
            </a:r>
            <a:r>
              <a:rPr lang="en-US" sz="1700" dirty="0">
                <a:cs typeface="+mj-cs"/>
              </a:rPr>
              <a:t>(Heart of Fundamental Rights)</a:t>
            </a:r>
            <a:r>
              <a:rPr lang="hi-IN" sz="1700" dirty="0">
                <a:cs typeface="+mj-cs"/>
              </a:rPr>
              <a:t> क्‍योंकि अन्य अधिकारों का प्रयोग तभी किया जा सकता है जब जीवन की रक्षा हो।</a:t>
            </a:r>
            <a:endParaRPr lang="en-US" sz="1700" dirty="0">
              <a:cs typeface="+mj-cs"/>
            </a:endParaRPr>
          </a:p>
          <a:p>
            <a:pPr algn="just">
              <a:lnSpc>
                <a:spcPct val="170000"/>
              </a:lnSpc>
            </a:pPr>
            <a:r>
              <a:rPr lang="hi-IN" sz="1700" dirty="0">
                <a:cs typeface="+mj-cs"/>
              </a:rPr>
              <a:t>जीवन और व्यक्तिगत स्वतंत्रता का अधिकार मौलिक अधिकार है जो हर इंसान को हर जगह, हर समय मिलना चाहिए।</a:t>
            </a:r>
            <a:endParaRPr lang="en-US" sz="1700" dirty="0">
              <a:cs typeface="+mj-cs"/>
            </a:endParaRPr>
          </a:p>
          <a:p>
            <a:pPr algn="just">
              <a:lnSpc>
                <a:spcPct val="170000"/>
              </a:lnSpc>
            </a:pPr>
            <a:r>
              <a:rPr lang="hi-IN" sz="1700" dirty="0">
                <a:cs typeface="+mj-cs"/>
              </a:rPr>
              <a:t>जीवन का अधिकार (</a:t>
            </a:r>
            <a:r>
              <a:rPr lang="en-US" sz="1700" dirty="0">
                <a:cs typeface="+mj-cs"/>
              </a:rPr>
              <a:t>Right to life</a:t>
            </a:r>
            <a:r>
              <a:rPr lang="hi-IN" sz="1700" dirty="0">
                <a:cs typeface="+mj-cs"/>
              </a:rPr>
              <a:t>)</a:t>
            </a:r>
            <a:r>
              <a:rPr lang="en-US" sz="1700" dirty="0">
                <a:cs typeface="+mj-cs"/>
              </a:rPr>
              <a:t> </a:t>
            </a:r>
            <a:r>
              <a:rPr lang="hi-IN" sz="1700" dirty="0">
                <a:cs typeface="+mj-cs"/>
              </a:rPr>
              <a:t>और व्यक्तिगत स्वतंत्रता </a:t>
            </a:r>
            <a:r>
              <a:rPr lang="en-IN" sz="1700" dirty="0">
                <a:cs typeface="+mj-cs"/>
              </a:rPr>
              <a:t>(</a:t>
            </a:r>
            <a:r>
              <a:rPr lang="en-US" sz="1700" dirty="0">
                <a:cs typeface="+mj-cs"/>
              </a:rPr>
              <a:t>Personal liberty) </a:t>
            </a:r>
            <a:r>
              <a:rPr lang="hi-IN" sz="1700" dirty="0">
                <a:cs typeface="+mj-cs"/>
              </a:rPr>
              <a:t>सबसे बुनियादी और  प्राकृतिक अधिकार है। यह अदेय (</a:t>
            </a:r>
            <a:r>
              <a:rPr lang="en-US" sz="1700" dirty="0">
                <a:cs typeface="+mj-cs"/>
              </a:rPr>
              <a:t>Inalienable</a:t>
            </a:r>
            <a:r>
              <a:rPr lang="hi-IN" sz="1700" dirty="0">
                <a:cs typeface="+mj-cs"/>
              </a:rPr>
              <a:t>)</a:t>
            </a:r>
            <a:r>
              <a:rPr lang="en-US" sz="1700" dirty="0">
                <a:cs typeface="+mj-cs"/>
              </a:rPr>
              <a:t> </a:t>
            </a:r>
            <a:r>
              <a:rPr lang="hi-IN" sz="1700" dirty="0">
                <a:cs typeface="+mj-cs"/>
              </a:rPr>
              <a:t>मौलिक अधिकार है।</a:t>
            </a:r>
            <a:endParaRPr lang="en-US" sz="1700" dirty="0">
              <a:cs typeface="+mj-cs"/>
            </a:endParaRPr>
          </a:p>
          <a:p>
            <a:pPr algn="just">
              <a:lnSpc>
                <a:spcPct val="170000"/>
              </a:lnSpc>
            </a:pPr>
            <a:r>
              <a:rPr lang="hi-IN" sz="1700" dirty="0">
                <a:cs typeface="+mj-cs"/>
              </a:rPr>
              <a:t>1215 का मैग्ना कार्टा: किसी भी स्वतंत्र व्यक्ति को कैद में नहीं लिया जाएगा या मृत या गैरकानूनी या निर्वासित या किसी भी तरह से नष्ट नहीं किया जाएगा, न ही राजा उस पर कोई आदेश पारित करेगा या उसे जेल में नहीं डालेगा जब तक कि उसके साथियों या देश के कानून के फैसले से ऐसा नहीं हुआ है।</a:t>
            </a:r>
            <a:endParaRPr lang="en-IN" sz="1700" dirty="0">
              <a:cs typeface="+mj-cs"/>
            </a:endParaRPr>
          </a:p>
        </p:txBody>
      </p:sp>
      <p:sp>
        <p:nvSpPr>
          <p:cNvPr id="6" name="TextBox 4"/>
          <p:cNvSpPr txBox="1"/>
          <p:nvPr/>
        </p:nvSpPr>
        <p:spPr>
          <a:xfrm>
            <a:off x="683895" y="76200"/>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जीवन और व्यक्तिगत स्वतंत्रता का अधिकार क्यों महत्वपूर्ण है?</a:t>
            </a:r>
            <a:endParaRPr lang="en-US" altLang="hi-IN" sz="3400" b="1" dirty="0">
              <a:solidFill>
                <a:prstClr val="black"/>
              </a:solidFill>
              <a:sym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hi-IN" sz="2400" dirty="0">
                <a:solidFill>
                  <a:schemeClr val="tx1"/>
                </a:solidFill>
              </a:rPr>
              <a:t>जीवन और संपत्ति की रक्षा के लिए सामाजिक अनुबंध के माध्यम से राज्य को अस्तित्व में लाया गया था।</a:t>
            </a:r>
            <a:endParaRPr lang="en-US" sz="2400" dirty="0">
              <a:solidFill>
                <a:schemeClr val="tx1"/>
              </a:solidFill>
            </a:endParaRPr>
          </a:p>
          <a:p>
            <a:r>
              <a:rPr lang="hi-IN" sz="2400" dirty="0">
                <a:solidFill>
                  <a:schemeClr val="tx1"/>
                </a:solidFill>
              </a:rPr>
              <a:t>मानव जीवन की पवित्रता की रक्षा करता है।</a:t>
            </a:r>
            <a:endParaRPr lang="en-US" sz="2400" dirty="0">
              <a:solidFill>
                <a:schemeClr val="tx1"/>
              </a:solidFill>
            </a:endParaRPr>
          </a:p>
          <a:p>
            <a:r>
              <a:rPr lang="hi-IN" sz="2400" dirty="0">
                <a:solidFill>
                  <a:schemeClr val="tx1"/>
                </a:solidFill>
              </a:rPr>
              <a:t>यह एक लोकतांत्रिक समाज में सर्वोच्च महत्व के संवैधानिक मूल्य का प्रतीक है।</a:t>
            </a:r>
            <a:endParaRPr lang="en-US" sz="2400" dirty="0">
              <a:solidFill>
                <a:schemeClr val="tx1"/>
              </a:solidFill>
            </a:endParaRPr>
          </a:p>
          <a:p>
            <a:r>
              <a:rPr lang="hi-IN" sz="2400" dirty="0">
                <a:solidFill>
                  <a:schemeClr val="tx1"/>
                </a:solidFill>
              </a:rPr>
              <a:t>जीवन और व्यक्तिगत स्वतंत्रता की सुरक्षा के बिना मानव जीवन असंभव है।</a:t>
            </a: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अनुच्छेद 21 का क्या महत्व है?</a:t>
            </a:r>
            <a:endParaRPr lang="en-US" altLang="hi-IN" sz="3400" b="1" dirty="0">
              <a:solidFill>
                <a:prstClr val="black"/>
              </a:solidFill>
              <a:sym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525963"/>
          </a:xfrm>
        </p:spPr>
        <p:txBody>
          <a:bodyPr>
            <a:noAutofit/>
          </a:bodyPr>
          <a:lstStyle/>
          <a:p>
            <a:pPr marL="0" indent="0">
              <a:buNone/>
            </a:pPr>
            <a:endParaRPr lang="en-US" sz="1500" dirty="0"/>
          </a:p>
          <a:p>
            <a:pPr algn="just">
              <a:lnSpc>
                <a:spcPct val="150000"/>
              </a:lnSpc>
            </a:pPr>
            <a:r>
              <a:rPr lang="hi-IN" sz="1700" dirty="0"/>
              <a:t>मसौदा अनुच्छेद </a:t>
            </a:r>
            <a:r>
              <a:rPr lang="en-US" sz="1700" dirty="0"/>
              <a:t>(Draft Article)</a:t>
            </a:r>
            <a:r>
              <a:rPr lang="hi-IN" sz="1700" dirty="0"/>
              <a:t>15 पर 6 और 13 दिसंबर, 1948 को संविधान सभा में बहस हुई थी।</a:t>
            </a:r>
            <a:endParaRPr lang="en-US" sz="1700" dirty="0"/>
          </a:p>
          <a:p>
            <a:pPr algn="just">
              <a:lnSpc>
                <a:spcPct val="150000"/>
              </a:lnSpc>
            </a:pPr>
            <a:r>
              <a:rPr lang="hi-IN" sz="1700" dirty="0"/>
              <a:t>निम्नलिखित पर मतभेद:</a:t>
            </a:r>
            <a:endParaRPr lang="en-US" sz="1700" dirty="0"/>
          </a:p>
          <a:p>
            <a:pPr algn="just">
              <a:lnSpc>
                <a:spcPct val="150000"/>
              </a:lnSpc>
            </a:pPr>
            <a:r>
              <a:rPr lang="hi-IN" sz="1700" dirty="0"/>
              <a:t>संयुक्त राज्य अमेरिका के कानून की नियत प्रक्रिया:</a:t>
            </a:r>
            <a:endParaRPr lang="en-US" sz="1700" dirty="0"/>
          </a:p>
          <a:p>
            <a:pPr algn="just">
              <a:lnSpc>
                <a:spcPct val="150000"/>
              </a:lnSpc>
            </a:pPr>
            <a:r>
              <a:rPr lang="hi-IN" sz="1700" dirty="0"/>
              <a:t>अस्पष्ट और न्यायाधीशों को बहुत अधिक शक्ति देती है</a:t>
            </a:r>
            <a:endParaRPr lang="en-US" sz="1700" dirty="0"/>
          </a:p>
          <a:p>
            <a:pPr algn="just">
              <a:lnSpc>
                <a:spcPct val="150000"/>
              </a:lnSpc>
            </a:pPr>
            <a:r>
              <a:rPr lang="hi-IN" sz="1700" dirty="0"/>
              <a:t>कानून द्वारा स्थापित प्रक्रिया: जापानी संविधान</a:t>
            </a:r>
            <a:endParaRPr lang="en-US" sz="1700" dirty="0"/>
          </a:p>
          <a:p>
            <a:pPr algn="just">
              <a:lnSpc>
                <a:spcPct val="150000"/>
              </a:lnSpc>
            </a:pPr>
            <a:r>
              <a:rPr lang="hi-IN" sz="1700" dirty="0"/>
              <a:t>अनुच्छेद 15: कानून द्वारा स्थापित प्रक्रिया के अनुसार</a:t>
            </a:r>
            <a:r>
              <a:rPr lang="en-US" altLang="hi-IN" sz="1700" dirty="0"/>
              <a:t> </a:t>
            </a:r>
            <a:r>
              <a:rPr lang="hi-IN" sz="1700" dirty="0"/>
              <a:t>किसी भी व्यक्ति को उसके जीवन या व्यक्तिगत स्वतंत्रता से वंचित नहीं किया जाएगा, न ही किसी व्यक्ति को कानून के समक्ष समानता या भारत के क्षेत्र में कानूनों के समान संरक्षण से वंचित किया जाएगा।</a:t>
            </a:r>
            <a:endParaRPr lang="en-US" sz="1700" dirty="0"/>
          </a:p>
          <a:p>
            <a:pPr algn="just">
              <a:lnSpc>
                <a:spcPct val="150000"/>
              </a:lnSpc>
            </a:pPr>
            <a:r>
              <a:rPr lang="hi-IN" sz="1700" dirty="0"/>
              <a:t>दूसरा भाग अंतिम संविधान में अनुच्छेद 14 बना।</a:t>
            </a:r>
            <a:endParaRPr lang="en-US" sz="1700" dirty="0"/>
          </a:p>
          <a:p>
            <a:pPr algn="just">
              <a:lnSpc>
                <a:spcPct val="150000"/>
              </a:lnSpc>
            </a:pPr>
            <a:r>
              <a:rPr lang="hi-IN" sz="1700" dirty="0"/>
              <a:t>अनुच्छेद 21: कानून द्वारा स्थापित प्रक्रिया </a:t>
            </a:r>
            <a:r>
              <a:rPr lang="hi-IN" sz="1700" dirty="0">
                <a:sym typeface="+mn-ea"/>
              </a:rPr>
              <a:t>का</a:t>
            </a:r>
            <a:r>
              <a:rPr lang="hi-IN" sz="1700" dirty="0"/>
              <a:t> अनुसरण</a:t>
            </a:r>
            <a:r>
              <a:rPr lang="en-US" altLang="hi-IN" sz="1700" dirty="0"/>
              <a:t>  </a:t>
            </a:r>
            <a:r>
              <a:rPr lang="hi-IN" sz="1700" dirty="0">
                <a:sym typeface="+mn-ea"/>
              </a:rPr>
              <a:t>किए</a:t>
            </a:r>
            <a:r>
              <a:rPr lang="hi-IN" sz="1700" dirty="0"/>
              <a:t> बिना</a:t>
            </a:r>
            <a:r>
              <a:rPr lang="en-US" altLang="hi-IN" sz="1700" dirty="0"/>
              <a:t> </a:t>
            </a:r>
            <a:r>
              <a:rPr lang="hi-IN" sz="1700" dirty="0"/>
              <a:t>किसी को भी उसके जीवन या व्यक्तिगत स्वतंत्रता से वंचित नहीं किया जाएगा।</a:t>
            </a:r>
            <a:endParaRPr lang="hi-IN" sz="1700" dirty="0">
              <a:solidFill>
                <a:schemeClr val="accent6">
                  <a:lumMod val="75000"/>
                </a:schemeClr>
              </a:solidFill>
            </a:endParaRP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अनुच्छेद 21 का प्रारूपण</a:t>
            </a:r>
            <a:r>
              <a:rPr lang="en-US" sz="3400" dirty="0">
                <a:sym typeface="+mn-ea"/>
              </a:rPr>
              <a:t>(Drafting)</a:t>
            </a:r>
            <a:endParaRPr lang="en-US" altLang="hi-IN" sz="3400" b="1" dirty="0">
              <a:solidFill>
                <a:prstClr val="black"/>
              </a:solidFill>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525963"/>
          </a:xfrm>
        </p:spPr>
        <p:txBody>
          <a:bodyPr>
            <a:noAutofit/>
          </a:bodyPr>
          <a:lstStyle/>
          <a:p>
            <a:pPr algn="just">
              <a:lnSpc>
                <a:spcPct val="150000"/>
              </a:lnSpc>
            </a:pPr>
            <a:r>
              <a:rPr lang="hi-IN" sz="2000" dirty="0">
                <a:solidFill>
                  <a:schemeClr val="tx1"/>
                </a:solidFill>
                <a:cs typeface="+mj-cs"/>
              </a:rPr>
              <a:t>जीवन का अर्थ केवल पशु समान अस्तित्व </a:t>
            </a:r>
            <a:r>
              <a:rPr lang="en-IN" sz="2000" dirty="0">
                <a:solidFill>
                  <a:schemeClr val="tx1"/>
                </a:solidFill>
                <a:cs typeface="+mj-cs"/>
              </a:rPr>
              <a:t>(Animal Existence) </a:t>
            </a:r>
            <a:r>
              <a:rPr lang="hi-IN" sz="2000" dirty="0">
                <a:solidFill>
                  <a:schemeClr val="tx1"/>
                </a:solidFill>
                <a:cs typeface="+mj-cs"/>
              </a:rPr>
              <a:t>नहीं है।</a:t>
            </a:r>
            <a:endParaRPr lang="en-US" sz="2000" dirty="0">
              <a:solidFill>
                <a:schemeClr val="tx1"/>
              </a:solidFill>
              <a:cs typeface="+mj-cs"/>
            </a:endParaRPr>
          </a:p>
          <a:p>
            <a:pPr algn="just">
              <a:lnSpc>
                <a:spcPct val="150000"/>
              </a:lnSpc>
            </a:pPr>
            <a:r>
              <a:rPr lang="hi-IN" sz="2000" dirty="0">
                <a:solidFill>
                  <a:schemeClr val="tx1"/>
                </a:solidFill>
                <a:cs typeface="+mj-cs"/>
              </a:rPr>
              <a:t>यह उन सभी अंगों </a:t>
            </a:r>
            <a:r>
              <a:rPr lang="en-US" sz="2000" dirty="0">
                <a:solidFill>
                  <a:schemeClr val="tx1"/>
                </a:solidFill>
                <a:cs typeface="+mj-cs"/>
              </a:rPr>
              <a:t>(Limbs) </a:t>
            </a:r>
            <a:r>
              <a:rPr lang="hi-IN" sz="2000" dirty="0">
                <a:solidFill>
                  <a:schemeClr val="tx1"/>
                </a:solidFill>
                <a:cs typeface="+mj-cs"/>
              </a:rPr>
              <a:t>और संकायों </a:t>
            </a:r>
            <a:r>
              <a:rPr lang="en-US" sz="2000" dirty="0">
                <a:solidFill>
                  <a:schemeClr val="tx1"/>
                </a:solidFill>
                <a:cs typeface="+mj-cs"/>
              </a:rPr>
              <a:t>(Faculties) </a:t>
            </a:r>
            <a:r>
              <a:rPr lang="hi-IN" sz="2000" dirty="0">
                <a:solidFill>
                  <a:schemeClr val="tx1"/>
                </a:solidFill>
                <a:cs typeface="+mj-cs"/>
              </a:rPr>
              <a:t>तक फैली हुई है जिनके द्वारा जीवन का आनंद </a:t>
            </a:r>
            <a:r>
              <a:rPr lang="en-IN" sz="2000" dirty="0">
                <a:solidFill>
                  <a:schemeClr val="tx1"/>
                </a:solidFill>
                <a:cs typeface="+mj-cs"/>
              </a:rPr>
              <a:t>(Enjoyment of life) </a:t>
            </a:r>
            <a:r>
              <a:rPr lang="hi-IN" sz="2000" dirty="0">
                <a:solidFill>
                  <a:schemeClr val="tx1"/>
                </a:solidFill>
                <a:cs typeface="+mj-cs"/>
              </a:rPr>
              <a:t>लिया जाता है।</a:t>
            </a:r>
            <a:endParaRPr lang="en-US" sz="2000" dirty="0">
              <a:solidFill>
                <a:schemeClr val="tx1"/>
              </a:solidFill>
              <a:cs typeface="+mj-cs"/>
            </a:endParaRPr>
          </a:p>
          <a:p>
            <a:pPr algn="just">
              <a:lnSpc>
                <a:spcPct val="150000"/>
              </a:lnSpc>
            </a:pPr>
            <a:r>
              <a:rPr lang="hi-IN" sz="2000" dirty="0">
                <a:solidFill>
                  <a:schemeClr val="tx1"/>
                </a:solidFill>
                <a:cs typeface="+mj-cs"/>
              </a:rPr>
              <a:t>मेनका गांधी बनाम भारत संघ (19</a:t>
            </a:r>
            <a:r>
              <a:rPr lang="en-IN" sz="2000" dirty="0">
                <a:solidFill>
                  <a:schemeClr val="tx1"/>
                </a:solidFill>
                <a:cs typeface="+mj-cs"/>
              </a:rPr>
              <a:t>7</a:t>
            </a:r>
            <a:r>
              <a:rPr lang="hi-IN" sz="2000" dirty="0">
                <a:solidFill>
                  <a:schemeClr val="tx1"/>
                </a:solidFill>
                <a:cs typeface="+mj-cs"/>
              </a:rPr>
              <a:t>8) - जीवन का अधिकार केवल भौतिक अस्तित्व </a:t>
            </a:r>
            <a:r>
              <a:rPr lang="en-IN" sz="2000" dirty="0">
                <a:solidFill>
                  <a:schemeClr val="tx1"/>
                </a:solidFill>
                <a:cs typeface="+mj-cs"/>
              </a:rPr>
              <a:t>(Physical Existence) </a:t>
            </a:r>
            <a:r>
              <a:rPr lang="hi-IN" sz="2000" dirty="0">
                <a:solidFill>
                  <a:schemeClr val="tx1"/>
                </a:solidFill>
                <a:cs typeface="+mj-cs"/>
              </a:rPr>
              <a:t>तक ही सीमित नहीं है, बल्कि इसमें मानव गरिमा </a:t>
            </a:r>
            <a:r>
              <a:rPr lang="en-IN" sz="2000" dirty="0">
                <a:solidFill>
                  <a:schemeClr val="tx1"/>
                </a:solidFill>
                <a:cs typeface="+mj-cs"/>
              </a:rPr>
              <a:t>(Human dignity)</a:t>
            </a:r>
            <a:r>
              <a:rPr lang="hi-IN" sz="2000" dirty="0">
                <a:solidFill>
                  <a:schemeClr val="tx1"/>
                </a:solidFill>
                <a:cs typeface="+mj-cs"/>
              </a:rPr>
              <a:t> के साथ जीवन जीने का अधिकार भी शामिल है।</a:t>
            </a:r>
            <a:endParaRPr lang="en-US" sz="2000" dirty="0">
              <a:solidFill>
                <a:schemeClr val="tx1"/>
              </a:solidFill>
              <a:cs typeface="+mj-cs"/>
            </a:endParaRPr>
          </a:p>
          <a:p>
            <a:pPr algn="just">
              <a:lnSpc>
                <a:spcPct val="150000"/>
              </a:lnSpc>
            </a:pPr>
            <a:r>
              <a:rPr lang="hi-IN" sz="2000" dirty="0">
                <a:solidFill>
                  <a:schemeClr val="tx1"/>
                </a:solidFill>
                <a:cs typeface="+mj-cs"/>
              </a:rPr>
              <a:t>इसके साथ जो कुछ भी जाता है, अर्थात्, जीवन की मूलभूत आवश्यकताएं जैसे पर्याप्त पोषण, कपड़े और सिर पर आश्रय तथा पढ़ने, लिखने और अपने आप को विविध रूपों में व्यक्त करने की सुविधा, स्वतंत्र रूप से घूमना आदि।</a:t>
            </a: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जीवन का क्या अर्थ है?</a:t>
            </a:r>
            <a:endParaRPr lang="en-US" altLang="hi-IN" sz="3400" b="1" dirty="0">
              <a:solidFill>
                <a:prstClr val="black"/>
              </a:solidFill>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525963"/>
          </a:xfrm>
        </p:spPr>
        <p:txBody>
          <a:bodyPr>
            <a:noAutofit/>
          </a:bodyPr>
          <a:lstStyle/>
          <a:p>
            <a:pPr algn="just"/>
            <a:r>
              <a:rPr lang="hi-IN" sz="2000" dirty="0">
                <a:solidFill>
                  <a:schemeClr val="tx1"/>
                </a:solidFill>
              </a:rPr>
              <a:t>गैर-नागरिकों सहित केवल प्राकृतिक व्यक्तियों का अधिकार</a:t>
            </a:r>
            <a:r>
              <a:rPr lang="en-IN" sz="2000" dirty="0">
                <a:solidFill>
                  <a:schemeClr val="tx1"/>
                </a:solidFill>
              </a:rPr>
              <a:t> (</a:t>
            </a:r>
            <a:r>
              <a:rPr lang="en-US" sz="2000" dirty="0">
                <a:solidFill>
                  <a:schemeClr val="tx1"/>
                </a:solidFill>
              </a:rPr>
              <a:t>Natural Persons including Foreigners) </a:t>
            </a:r>
            <a:r>
              <a:rPr lang="hi-IN" sz="2000" dirty="0">
                <a:solidFill>
                  <a:schemeClr val="tx1"/>
                </a:solidFill>
              </a:rPr>
              <a:t>। </a:t>
            </a:r>
            <a:endParaRPr lang="en-US" sz="2000" dirty="0">
              <a:solidFill>
                <a:schemeClr val="tx1"/>
              </a:solidFill>
            </a:endParaRPr>
          </a:p>
          <a:p>
            <a:pPr algn="just"/>
            <a:r>
              <a:rPr lang="hi-IN" sz="2000" dirty="0">
                <a:solidFill>
                  <a:schemeClr val="tx1"/>
                </a:solidFill>
              </a:rPr>
              <a:t>इसमें निम्नलिखित भी शामिल हैं:</a:t>
            </a:r>
            <a:endParaRPr lang="en-US" sz="2000" dirty="0">
              <a:solidFill>
                <a:schemeClr val="tx1"/>
              </a:solidFill>
            </a:endParaRPr>
          </a:p>
          <a:p>
            <a:pPr algn="just"/>
            <a:r>
              <a:rPr lang="hi-IN" sz="2000" dirty="0">
                <a:solidFill>
                  <a:schemeClr val="tx1"/>
                </a:solidFill>
              </a:rPr>
              <a:t>ओल्गा टेलिस बनाम बॉम्बे नगर निगम (1985): आजीविका का अधिकार</a:t>
            </a:r>
            <a:r>
              <a:rPr lang="en-US" sz="2000" dirty="0">
                <a:solidFill>
                  <a:schemeClr val="tx1"/>
                </a:solidFill>
              </a:rPr>
              <a:t>(Right to </a:t>
            </a:r>
            <a:r>
              <a:rPr lang="en-IN" sz="2000" dirty="0">
                <a:solidFill>
                  <a:schemeClr val="tx1"/>
                </a:solidFill>
              </a:rPr>
              <a:t>L</a:t>
            </a:r>
            <a:r>
              <a:rPr lang="en-US" sz="2000" dirty="0" err="1">
                <a:solidFill>
                  <a:schemeClr val="tx1"/>
                </a:solidFill>
              </a:rPr>
              <a:t>ivelihood</a:t>
            </a:r>
            <a:r>
              <a:rPr lang="en-US" sz="2000" dirty="0">
                <a:solidFill>
                  <a:schemeClr val="tx1"/>
                </a:solidFill>
              </a:rPr>
              <a:t>)</a:t>
            </a:r>
            <a:r>
              <a:rPr lang="hi-IN" sz="2000" dirty="0">
                <a:solidFill>
                  <a:schemeClr val="tx1"/>
                </a:solidFill>
              </a:rPr>
              <a:t>।</a:t>
            </a:r>
            <a:endParaRPr lang="en-US" sz="2000" dirty="0">
              <a:solidFill>
                <a:schemeClr val="tx1"/>
              </a:solidFill>
            </a:endParaRPr>
          </a:p>
          <a:p>
            <a:pPr algn="just"/>
            <a:r>
              <a:rPr lang="hi-IN" sz="2000" dirty="0">
                <a:solidFill>
                  <a:schemeClr val="tx1"/>
                </a:solidFill>
              </a:rPr>
              <a:t>पश्चिम बंगाल खेत मजदूर समिति बनाम पश्चिम बंगाल राज्य (1996): निजी अस्पतालों में भी स्वास्थ्य और आपातकालीन चिकित्सा सहायता का अधिकार </a:t>
            </a:r>
            <a:r>
              <a:rPr lang="en-IN" sz="2000" dirty="0">
                <a:solidFill>
                  <a:schemeClr val="tx1"/>
                </a:solidFill>
              </a:rPr>
              <a:t>(Right to Emergency Treatment) </a:t>
            </a:r>
            <a:r>
              <a:rPr lang="hi-IN" sz="2000" dirty="0">
                <a:solidFill>
                  <a:schemeClr val="tx1"/>
                </a:solidFill>
              </a:rPr>
              <a:t>।</a:t>
            </a:r>
            <a:endParaRPr lang="en-US" sz="2000" dirty="0">
              <a:solidFill>
                <a:schemeClr val="tx1"/>
              </a:solidFill>
            </a:endParaRPr>
          </a:p>
          <a:p>
            <a:pPr algn="just"/>
            <a:r>
              <a:rPr lang="hi-IN" sz="2000" dirty="0">
                <a:solidFill>
                  <a:schemeClr val="tx1"/>
                </a:solidFill>
              </a:rPr>
              <a:t>एम.सी.मेहता बनाम भारत संघ (1987): प्रदूषण रहित पर्यावरण का अधिकार</a:t>
            </a:r>
            <a:r>
              <a:rPr lang="en-IN" sz="2000" dirty="0">
                <a:solidFill>
                  <a:schemeClr val="tx1"/>
                </a:solidFill>
              </a:rPr>
              <a:t> (Right to Environment) </a:t>
            </a:r>
            <a:r>
              <a:rPr lang="hi-IN" sz="2000" dirty="0">
                <a:solidFill>
                  <a:schemeClr val="tx1"/>
                </a:solidFill>
              </a:rPr>
              <a:t> </a:t>
            </a:r>
            <a:endParaRPr lang="en-US" sz="2000" dirty="0">
              <a:solidFill>
                <a:schemeClr val="tx1"/>
              </a:solidFill>
            </a:endParaRPr>
          </a:p>
          <a:p>
            <a:pPr algn="just"/>
            <a:r>
              <a:rPr lang="hi-IN" sz="2000" dirty="0">
                <a:solidFill>
                  <a:schemeClr val="tx1"/>
                </a:solidFill>
              </a:rPr>
              <a:t>आश्रय का अधिकार</a:t>
            </a:r>
            <a:r>
              <a:rPr lang="en-US" sz="2000" dirty="0">
                <a:solidFill>
                  <a:schemeClr val="tx1"/>
                </a:solidFill>
              </a:rPr>
              <a:t> (Right to Shelter)</a:t>
            </a:r>
            <a:r>
              <a:rPr lang="hi-IN" sz="2000" dirty="0">
                <a:solidFill>
                  <a:schemeClr val="tx1"/>
                </a:solidFill>
              </a:rPr>
              <a:t>।</a:t>
            </a:r>
            <a:endParaRPr lang="en-US" sz="2000" dirty="0">
              <a:solidFill>
                <a:schemeClr val="tx1"/>
              </a:solidFill>
            </a:endParaRPr>
          </a:p>
          <a:p>
            <a:pPr algn="just"/>
            <a:r>
              <a:rPr lang="hi-IN" sz="2000" dirty="0">
                <a:solidFill>
                  <a:schemeClr val="tx1"/>
                </a:solidFill>
              </a:rPr>
              <a:t>उन्नीकृष्णन बनाम आंध्र प्रदेश राज्य (1993): 14 साल तक के बच्चों की शिक्षा का अधिकार। उच्च शिक्षा शामिल नहीं है।</a:t>
            </a:r>
            <a:endParaRPr lang="en-US" sz="2000" dirty="0">
              <a:solidFill>
                <a:schemeClr val="tx1"/>
              </a:solidFill>
            </a:endParaRPr>
          </a:p>
          <a:p>
            <a:pPr algn="just"/>
            <a:r>
              <a:rPr lang="hi-IN" sz="2000" dirty="0">
                <a:solidFill>
                  <a:schemeClr val="tx1"/>
                </a:solidFill>
              </a:rPr>
              <a:t>अनुच्छेद 21-ए 86वाँ संशोधन, 2002: 6-14 वर्ष की आयु के बच्चों के लिए निःशुल्क शिक्षा</a:t>
            </a:r>
            <a:r>
              <a:rPr lang="en-IN" sz="2000" dirty="0">
                <a:solidFill>
                  <a:schemeClr val="tx1"/>
                </a:solidFill>
              </a:rPr>
              <a:t> (Right to Education)</a:t>
            </a:r>
            <a:r>
              <a:rPr lang="hi-IN" sz="2000" dirty="0">
                <a:solidFill>
                  <a:schemeClr val="tx1"/>
                </a:solidFill>
              </a:rPr>
              <a:t>। बच्चों को मुफ्त और अनिवार्य शिक्षा का अधिकार (आरटीई) अधिनियम, 2009।</a:t>
            </a:r>
          </a:p>
        </p:txBody>
      </p:sp>
      <p:sp>
        <p:nvSpPr>
          <p:cNvPr id="6" name="TextBox 4"/>
          <p:cNvSpPr txBox="1"/>
          <p:nvPr/>
        </p:nvSpPr>
        <p:spPr>
          <a:xfrm>
            <a:off x="721059" y="191135"/>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जीवन के अधिकार में क्या शामिल है?</a:t>
            </a:r>
            <a:endParaRPr lang="en-US" altLang="hi-IN" sz="3400" b="1" dirty="0">
              <a:solidFill>
                <a:prstClr val="black"/>
              </a:solidFill>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lnSpc>
                <a:spcPct val="150000"/>
              </a:lnSpc>
            </a:pPr>
            <a:r>
              <a:rPr lang="hi-IN" sz="2500" dirty="0">
                <a:cs typeface="+mj-cs"/>
              </a:rPr>
              <a:t>प्रतिष्ठा का अधिकार</a:t>
            </a:r>
            <a:r>
              <a:rPr lang="en-US" sz="2500" dirty="0">
                <a:cs typeface="+mj-cs"/>
              </a:rPr>
              <a:t> (Right to Reputation)</a:t>
            </a:r>
            <a:r>
              <a:rPr lang="hi-IN" sz="2500" dirty="0">
                <a:solidFill>
                  <a:schemeClr val="tx1"/>
                </a:solidFill>
                <a:cs typeface="+mj-cs"/>
              </a:rPr>
              <a:t> ।</a:t>
            </a:r>
            <a:endParaRPr lang="en-US" sz="2500" dirty="0">
              <a:cs typeface="+mj-cs"/>
            </a:endParaRPr>
          </a:p>
          <a:p>
            <a:pPr algn="just">
              <a:lnSpc>
                <a:spcPct val="150000"/>
              </a:lnSpc>
            </a:pPr>
            <a:r>
              <a:rPr lang="hi-IN" sz="2500" dirty="0">
                <a:cs typeface="+mj-cs"/>
              </a:rPr>
              <a:t>निष्पक्ष और त्वरित सुनवाई </a:t>
            </a:r>
            <a:r>
              <a:rPr lang="en-US" sz="2500" dirty="0">
                <a:cs typeface="+mj-cs"/>
              </a:rPr>
              <a:t>(Speedy Trial) </a:t>
            </a:r>
            <a:r>
              <a:rPr lang="hi-IN" sz="2500" dirty="0">
                <a:cs typeface="+mj-cs"/>
              </a:rPr>
              <a:t>का अधिकार: न्याय में देरी न्याय से वंचित करना है</a:t>
            </a:r>
            <a:r>
              <a:rPr lang="hi-IN" sz="2500" dirty="0">
                <a:solidFill>
                  <a:schemeClr val="tx1"/>
                </a:solidFill>
                <a:cs typeface="+mj-cs"/>
              </a:rPr>
              <a:t> ।</a:t>
            </a:r>
            <a:endParaRPr lang="en-US" sz="2500" dirty="0">
              <a:cs typeface="+mj-cs"/>
            </a:endParaRPr>
          </a:p>
          <a:p>
            <a:pPr algn="just">
              <a:lnSpc>
                <a:spcPct val="150000"/>
              </a:lnSpc>
            </a:pPr>
            <a:r>
              <a:rPr lang="hi-IN" sz="2500" dirty="0">
                <a:cs typeface="+mj-cs"/>
              </a:rPr>
              <a:t>एम.एच.होसकोट बनाम महाराष्ट्र राज्य (1978): कानूनी सहायता का अधिकार</a:t>
            </a:r>
            <a:r>
              <a:rPr lang="hi-IN" sz="2500" dirty="0">
                <a:solidFill>
                  <a:schemeClr val="tx1"/>
                </a:solidFill>
                <a:cs typeface="+mj-cs"/>
              </a:rPr>
              <a:t> ।</a:t>
            </a:r>
            <a:endParaRPr lang="en-US" sz="2500" dirty="0">
              <a:cs typeface="+mj-cs"/>
            </a:endParaRPr>
          </a:p>
          <a:p>
            <a:pPr algn="just">
              <a:lnSpc>
                <a:spcPct val="150000"/>
              </a:lnSpc>
            </a:pPr>
            <a:r>
              <a:rPr lang="hi-IN" sz="2500" dirty="0">
                <a:cs typeface="+mj-cs"/>
              </a:rPr>
              <a:t>राम देव बनाम गृह सचिव (2012): अच्छी नींद का अधिकार</a:t>
            </a:r>
            <a:r>
              <a:rPr lang="hi-IN" sz="2500" dirty="0">
                <a:solidFill>
                  <a:schemeClr val="tx1"/>
                </a:solidFill>
                <a:cs typeface="+mj-cs"/>
              </a:rPr>
              <a:t> ।</a:t>
            </a:r>
            <a:endParaRPr lang="en-IN" sz="2500" dirty="0">
              <a:cs typeface="+mj-cs"/>
            </a:endParaRP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जीवन के अधिकार में क्या शामिल है?</a:t>
            </a:r>
            <a:endParaRPr lang="en-US" altLang="hi-IN" sz="3400" b="1" dirty="0">
              <a:solidFill>
                <a:prstClr val="black"/>
              </a:solidFill>
              <a:sym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525963"/>
          </a:xfrm>
        </p:spPr>
        <p:txBody>
          <a:bodyPr>
            <a:noAutofit/>
          </a:bodyPr>
          <a:lstStyle/>
          <a:p>
            <a:pPr algn="just">
              <a:lnSpc>
                <a:spcPct val="150000"/>
              </a:lnSpc>
            </a:pPr>
            <a:r>
              <a:rPr lang="hi-IN" sz="2000" dirty="0">
                <a:solidFill>
                  <a:schemeClr val="tx1"/>
                </a:solidFill>
              </a:rPr>
              <a:t>पी.राथिनम बनाम भारत संघ: मरने का अधिकार। आईपीसी की धारा 309 को समाप्त कर दिया गया। इसे ज्ञान कौर बनाम पंजाब राज्य (1996) में खारिज कर दिया गया था।</a:t>
            </a:r>
            <a:endParaRPr lang="en-US" sz="2000" dirty="0">
              <a:solidFill>
                <a:schemeClr val="tx1"/>
              </a:solidFill>
            </a:endParaRPr>
          </a:p>
          <a:p>
            <a:pPr algn="just">
              <a:lnSpc>
                <a:spcPct val="150000"/>
              </a:lnSpc>
            </a:pPr>
            <a:r>
              <a:rPr lang="hi-IN" sz="2000" dirty="0">
                <a:solidFill>
                  <a:schemeClr val="tx1"/>
                </a:solidFill>
              </a:rPr>
              <a:t>मत देने का अधिकार</a:t>
            </a:r>
            <a:endParaRPr lang="en-US" sz="2000" dirty="0">
              <a:solidFill>
                <a:schemeClr val="tx1"/>
              </a:solidFill>
            </a:endParaRPr>
          </a:p>
          <a:p>
            <a:pPr algn="just">
              <a:lnSpc>
                <a:spcPct val="150000"/>
              </a:lnSpc>
            </a:pPr>
            <a:r>
              <a:rPr lang="hi-IN" sz="2000" dirty="0">
                <a:solidFill>
                  <a:schemeClr val="tx1"/>
                </a:solidFill>
              </a:rPr>
              <a:t>संपत्ति का अधिकार: भूमि अधिग्रहण के कारण भू-स्वामी का विस्थापन शामिल नहीं है।</a:t>
            </a:r>
            <a:endParaRPr lang="en-US" sz="2000" dirty="0">
              <a:solidFill>
                <a:schemeClr val="tx1"/>
              </a:solidFill>
            </a:endParaRPr>
          </a:p>
          <a:p>
            <a:pPr algn="just">
              <a:lnSpc>
                <a:spcPct val="150000"/>
              </a:lnSpc>
            </a:pPr>
            <a:r>
              <a:rPr lang="hi-IN" sz="2000" dirty="0">
                <a:solidFill>
                  <a:schemeClr val="tx1"/>
                </a:solidFill>
              </a:rPr>
              <a:t>वेतन में संशोधन का अधिकार</a:t>
            </a:r>
            <a:endParaRPr lang="en-US" sz="2000" dirty="0">
              <a:solidFill>
                <a:schemeClr val="tx1"/>
              </a:solidFill>
            </a:endParaRPr>
          </a:p>
          <a:p>
            <a:pPr algn="just">
              <a:lnSpc>
                <a:spcPct val="150000"/>
              </a:lnSpc>
            </a:pPr>
            <a:r>
              <a:rPr lang="hi-IN" sz="2000" dirty="0">
                <a:solidFill>
                  <a:schemeClr val="tx1"/>
                </a:solidFill>
              </a:rPr>
              <a:t>छात्र संघ चुनाव में भाग लेने का अधिकार</a:t>
            </a:r>
            <a:endParaRPr lang="en-US" sz="2000" dirty="0">
              <a:solidFill>
                <a:schemeClr val="tx1"/>
              </a:solidFill>
            </a:endParaRPr>
          </a:p>
          <a:p>
            <a:pPr algn="just">
              <a:lnSpc>
                <a:spcPct val="150000"/>
              </a:lnSpc>
            </a:pPr>
            <a:r>
              <a:rPr lang="hi-IN" sz="2000" dirty="0">
                <a:solidFill>
                  <a:schemeClr val="tx1"/>
                </a:solidFill>
              </a:rPr>
              <a:t>भोजन का अधिकार</a:t>
            </a:r>
            <a:endParaRPr lang="en-US" sz="2000" dirty="0">
              <a:solidFill>
                <a:schemeClr val="tx1"/>
              </a:solidFill>
            </a:endParaRPr>
          </a:p>
          <a:p>
            <a:pPr algn="just">
              <a:lnSpc>
                <a:spcPct val="150000"/>
              </a:lnSpc>
            </a:pPr>
            <a:r>
              <a:rPr lang="hi-IN" sz="2000" dirty="0">
                <a:solidFill>
                  <a:schemeClr val="tx1"/>
                </a:solidFill>
              </a:rPr>
              <a:t>फसलों के लिए न्यूनतम समर्थन मूल्य (एमएसपी) का अधिकार</a:t>
            </a:r>
            <a:endParaRPr lang="en-US" sz="2000" dirty="0">
              <a:solidFill>
                <a:schemeClr val="tx1"/>
              </a:solidFill>
            </a:endParaRPr>
          </a:p>
          <a:p>
            <a:pPr algn="just">
              <a:lnSpc>
                <a:spcPct val="150000"/>
              </a:lnSpc>
            </a:pPr>
            <a:r>
              <a:rPr lang="hi-IN" sz="2000" dirty="0">
                <a:solidFill>
                  <a:schemeClr val="tx1"/>
                </a:solidFill>
              </a:rPr>
              <a:t>आवास का अधिकार(</a:t>
            </a:r>
            <a:r>
              <a:rPr lang="en-IN" sz="2000" dirty="0">
                <a:solidFill>
                  <a:schemeClr val="tx1"/>
                </a:solidFill>
              </a:rPr>
              <a:t>Right to Housing</a:t>
            </a:r>
            <a:r>
              <a:rPr lang="hi-IN" sz="2000" dirty="0">
                <a:solidFill>
                  <a:schemeClr val="tx1"/>
                </a:solidFill>
              </a:rPr>
              <a:t>)</a:t>
            </a: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जीवन के अधिकार में क्या शामिल</a:t>
            </a:r>
            <a:r>
              <a:rPr lang="en-US" altLang="hi-IN" sz="3400" dirty="0">
                <a:sym typeface="+mn-ea"/>
              </a:rPr>
              <a:t> </a:t>
            </a:r>
            <a:r>
              <a:rPr lang="hi-IN" sz="3400">
                <a:sym typeface="+mn-ea"/>
              </a:rPr>
              <a:t>नहीं</a:t>
            </a:r>
            <a:r>
              <a:rPr lang="hi-IN" sz="3400" dirty="0">
                <a:sym typeface="+mn-ea"/>
              </a:rPr>
              <a:t> है?</a:t>
            </a:r>
            <a:endParaRPr lang="en-US" altLang="hi-IN" sz="3400" b="1" dirty="0">
              <a:solidFill>
                <a:prstClr val="black"/>
              </a:solidFill>
              <a:sym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04265"/>
            <a:ext cx="8229600" cy="4525963"/>
          </a:xfrm>
        </p:spPr>
        <p:txBody>
          <a:bodyPr>
            <a:normAutofit fontScale="25000" lnSpcReduction="20000"/>
          </a:bodyPr>
          <a:lstStyle/>
          <a:p>
            <a:pPr algn="just"/>
            <a:endParaRPr lang="en-US" dirty="0"/>
          </a:p>
          <a:p>
            <a:pPr algn="just">
              <a:lnSpc>
                <a:spcPct val="120000"/>
              </a:lnSpc>
            </a:pPr>
            <a:r>
              <a:rPr lang="hi-IN" sz="8400" dirty="0">
                <a:solidFill>
                  <a:schemeClr val="tx1"/>
                </a:solidFill>
                <a:cs typeface="+mj-cs"/>
              </a:rPr>
              <a:t>अमेरिकी संविधान में अभिव्यक्ति "लिबर्टी" को व्यापक अर्थ दिया गया है और यह सभी स्वतंत्रताओं को कवर करता है।</a:t>
            </a:r>
            <a:endParaRPr lang="en-US" sz="8400" dirty="0">
              <a:solidFill>
                <a:schemeClr val="tx1"/>
              </a:solidFill>
              <a:cs typeface="+mj-cs"/>
            </a:endParaRPr>
          </a:p>
          <a:p>
            <a:pPr algn="just">
              <a:lnSpc>
                <a:spcPct val="120000"/>
              </a:lnSpc>
            </a:pPr>
            <a:r>
              <a:rPr lang="hi-IN" sz="8400" dirty="0">
                <a:solidFill>
                  <a:schemeClr val="tx1"/>
                </a:solidFill>
                <a:cs typeface="+mj-cs"/>
              </a:rPr>
              <a:t>स्वतंत्रता केवल शारीरिक बंधनों तक ही सीमित नहीं है बल्कि उन गतिविधियों की पूरी श्रृंखला तक फैली हुई है जिनका पालन करने के लिए एक व्यक्ति स्वतंत्र है।</a:t>
            </a:r>
            <a:endParaRPr lang="en-US" sz="8400" dirty="0">
              <a:solidFill>
                <a:schemeClr val="tx1"/>
              </a:solidFill>
              <a:cs typeface="+mj-cs"/>
            </a:endParaRPr>
          </a:p>
          <a:p>
            <a:pPr algn="just">
              <a:lnSpc>
                <a:spcPct val="120000"/>
              </a:lnSpc>
            </a:pPr>
            <a:r>
              <a:rPr lang="hi-IN" sz="8400" dirty="0">
                <a:solidFill>
                  <a:schemeClr val="tx1"/>
                </a:solidFill>
                <a:cs typeface="+mj-cs"/>
              </a:rPr>
              <a:t>अनुच्छेद 21: स्वतंत्रता "व्यक्तिगत" अभिव्यक्ति द्वारा सीमित की गई है।</a:t>
            </a:r>
            <a:endParaRPr lang="en-US" sz="8400" dirty="0">
              <a:solidFill>
                <a:schemeClr val="tx1"/>
              </a:solidFill>
              <a:cs typeface="+mj-cs"/>
            </a:endParaRPr>
          </a:p>
          <a:p>
            <a:pPr algn="just">
              <a:lnSpc>
                <a:spcPct val="120000"/>
              </a:lnSpc>
            </a:pPr>
            <a:r>
              <a:rPr lang="hi-IN" sz="8400" dirty="0">
                <a:solidFill>
                  <a:schemeClr val="tx1"/>
                </a:solidFill>
                <a:cs typeface="+mj-cs"/>
              </a:rPr>
              <a:t>खड़क सिंह बनाम यूपी राज्य (1963): व्यक्तिगत स्वतंत्रता केवल एक व्यक्तिगत अधिकार तक सीमित नहीं है, यह किसी भी तरह से कारावास, गिरफ्तारी या अन्य शारीरिक दबाव के अधीन नहीं है जो कानूनी औचित्य को स्वीकार नहीं करता है।</a:t>
            </a:r>
            <a:endParaRPr lang="en-US" sz="8400" dirty="0">
              <a:solidFill>
                <a:schemeClr val="tx1"/>
              </a:solidFill>
              <a:cs typeface="+mj-cs"/>
            </a:endParaRPr>
          </a:p>
          <a:p>
            <a:pPr algn="just">
              <a:lnSpc>
                <a:spcPct val="120000"/>
              </a:lnSpc>
            </a:pPr>
            <a:r>
              <a:rPr lang="hi-IN" sz="8400" dirty="0">
                <a:solidFill>
                  <a:schemeClr val="tx1"/>
                </a:solidFill>
                <a:cs typeface="+mj-cs"/>
              </a:rPr>
              <a:t>इसमें मनुष्य की सभी स्वतंत्रताएं शामिल हैं जो अनुच्छेद 19(1) में शामिल नहीं हैं। शेष स्वतंत्रताएं अनुच्छेद 21 में शामिल हैं।</a:t>
            </a:r>
            <a:endParaRPr lang="en-US" sz="8400" dirty="0">
              <a:solidFill>
                <a:schemeClr val="tx1"/>
              </a:solidFill>
              <a:cs typeface="+mj-cs"/>
            </a:endParaRPr>
          </a:p>
          <a:p>
            <a:pPr algn="just">
              <a:lnSpc>
                <a:spcPct val="120000"/>
              </a:lnSpc>
            </a:pPr>
            <a:r>
              <a:rPr lang="hi-IN" sz="8400" dirty="0">
                <a:solidFill>
                  <a:schemeClr val="tx1"/>
                </a:solidFill>
                <a:cs typeface="+mj-cs"/>
              </a:rPr>
              <a:t>मेनका गांधी बनाम भारत संघ (1978): अभिव्यक्ति व्यक्तिगत स्वतंत्रता की व्यापक आयाम</a:t>
            </a:r>
            <a:r>
              <a:rPr lang="en-IN" sz="8400" dirty="0">
                <a:solidFill>
                  <a:schemeClr val="tx1"/>
                </a:solidFill>
                <a:cs typeface="+mj-cs"/>
              </a:rPr>
              <a:t> (Wider Concept)</a:t>
            </a:r>
            <a:r>
              <a:rPr lang="hi-IN" sz="8400" dirty="0">
                <a:solidFill>
                  <a:schemeClr val="tx1"/>
                </a:solidFill>
                <a:cs typeface="+mj-cs"/>
              </a:rPr>
              <a:t> है और इसमें विभिन्न प्रकार के अधिकार शामिल हैं।</a:t>
            </a:r>
            <a:endParaRPr lang="en-US" sz="8400" dirty="0">
              <a:solidFill>
                <a:schemeClr val="tx1"/>
              </a:solidFill>
              <a:cs typeface="+mj-cs"/>
            </a:endParaRPr>
          </a:p>
          <a:p>
            <a:pPr algn="just">
              <a:lnSpc>
                <a:spcPct val="170000"/>
              </a:lnSpc>
            </a:pPr>
            <a:endParaRPr lang="en-US" sz="7200" dirty="0">
              <a:solidFill>
                <a:schemeClr val="tx1"/>
              </a:solidFill>
            </a:endParaRP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व्यक्तिगत स्वतंत्रता क्या है?</a:t>
            </a:r>
            <a:endParaRPr lang="en-US" altLang="hi-IN" sz="3400" b="1" dirty="0">
              <a:solidFill>
                <a:prstClr val="black"/>
              </a:solidFill>
              <a:sym typeface="+mn-ea"/>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TotalTime>
  <Words>1972</Words>
  <Application>Microsoft Office PowerPoint</Application>
  <PresentationFormat>On-screen Show (4:3)</PresentationFormat>
  <Paragraphs>118</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inherit</vt:lpstr>
      <vt:lpstr>Office Theme</vt:lpstr>
      <vt:lpstr>जीवन और व्यक्तिगत स्वतंत्रता का अधिकार</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अस्वीकरण</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Right to Life &amp; Personal Liberty</dc:title>
  <dc:creator>Faizan mustafa</dc:creator>
  <cp:lastModifiedBy>Hitika Dutta</cp:lastModifiedBy>
  <cp:revision>124</cp:revision>
  <cp:lastPrinted>2024-03-08T05:15:00Z</cp:lastPrinted>
  <dcterms:created xsi:type="dcterms:W3CDTF">2006-08-16T00:00:00Z</dcterms:created>
  <dcterms:modified xsi:type="dcterms:W3CDTF">2024-11-18T08:31:52Z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16AF820E72D24353B43ABE70B21D89F5_12</vt:lpwstr>
  </property>
  <property fmtid="{D5CDD505-2E9C-101B-9397-08002B2CF9AE}" pid="3" name="KSOProductBuildVer">
    <vt:lpwstr>1033-12.2.0.17545</vt:lpwstr>
  </property>
</Properties>
</file>