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7" r:id="rId21"/>
    <p:sldId id="278" r:id="rId22"/>
    <p:sldId id="274" r:id="rId23"/>
    <p:sldId id="275"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8" userDrawn="1">
          <p15:clr>
            <a:srgbClr val="A4A3A4"/>
          </p15:clr>
        </p15:guide>
        <p15:guide id="2" pos="29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44"/>
      </p:cViewPr>
      <p:guideLst>
        <p:guide orient="horz" pos="2198"/>
        <p:guide pos="29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7B9DAC0-EA0F-451A-88F8-FB3FF2FC49B5}"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B9DAC0-EA0F-451A-88F8-FB3FF2FC49B5}"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B9DAC0-EA0F-451A-88F8-FB3FF2FC49B5}"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B9DAC0-EA0F-451A-88F8-FB3FF2FC49B5}"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B9DAC0-EA0F-451A-88F8-FB3FF2FC49B5}"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7B9DAC0-EA0F-451A-88F8-FB3FF2FC49B5}"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7B9DAC0-EA0F-451A-88F8-FB3FF2FC49B5}"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7B9DAC0-EA0F-451A-88F8-FB3FF2FC49B5}"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9DAC0-EA0F-451A-88F8-FB3FF2FC49B5}"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B9DAC0-EA0F-451A-88F8-FB3FF2FC49B5}"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B9DAC0-EA0F-451A-88F8-FB3FF2FC49B5}"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F6B98B-4D25-4A23-A507-C03787C66F5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9DAC0-EA0F-451A-88F8-FB3FF2FC49B5}"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6B98B-4D25-4A23-A507-C03787C66F50}"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धर्म की स्वतंत्रता</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060575"/>
            <a:ext cx="8229600" cy="4525963"/>
          </a:xfrm>
        </p:spPr>
        <p:txBody>
          <a:bodyPr>
            <a:noAutofit/>
          </a:bodyPr>
          <a:lstStyle/>
          <a:p>
            <a:pPr algn="just"/>
            <a:r>
              <a:rPr lang="hi-IN" sz="1800" dirty="0">
                <a:cs typeface="+mj-cs"/>
              </a:rPr>
              <a:t>राज्य कानून के माध्यम से किसी भी आर्थिक, वित्तीय, राजनीतिक या अन्य धर्मनिरपेक्ष गतिविधि को नियंत्रित कर सकता है जो धार्मिक प्रथाओं से जुड़ी हो सकती है।</a:t>
            </a:r>
            <a:endParaRPr lang="en-US" sz="1800" dirty="0">
              <a:cs typeface="+mj-cs"/>
            </a:endParaRPr>
          </a:p>
          <a:p>
            <a:pPr algn="just"/>
            <a:r>
              <a:rPr lang="hi-IN" sz="1800" dirty="0">
                <a:cs typeface="+mj-cs"/>
              </a:rPr>
              <a:t>राज्य सामाजिक कल्याण और सुधार या हिंदुओं के सभी वर्गों के लिए सार्वजनिक चरित्र के हिंदू धार्मिक संस्थानों को खोलने के लिए कानून बना सकता है।</a:t>
            </a:r>
            <a:endParaRPr lang="en-US" sz="1800" dirty="0">
              <a:cs typeface="+mj-cs"/>
            </a:endParaRPr>
          </a:p>
          <a:p>
            <a:pPr algn="just"/>
            <a:r>
              <a:rPr lang="hi-IN" sz="1800" dirty="0">
                <a:cs typeface="+mj-cs"/>
              </a:rPr>
              <a:t>मंदिरों में अछूतों को प्रवेश की अनुमति नहीं थी अत: कई मंदिर प्रवेश कानूनों को अधिनियमित करना पड़ा।</a:t>
            </a:r>
            <a:endParaRPr lang="en-US" sz="1800" dirty="0">
              <a:cs typeface="+mj-cs"/>
            </a:endParaRPr>
          </a:p>
          <a:p>
            <a:pPr algn="just"/>
            <a:r>
              <a:rPr lang="hi-IN" sz="1800" dirty="0">
                <a:cs typeface="+mj-cs"/>
              </a:rPr>
              <a:t>इसमें केवल सार्वजनिक मंदिरों को कवर किया गया है निजी मंदिरों </a:t>
            </a:r>
            <a:r>
              <a:rPr lang="en-IN" sz="1800" dirty="0">
                <a:cs typeface="+mj-cs"/>
              </a:rPr>
              <a:t>(Private Temples) </a:t>
            </a:r>
            <a:r>
              <a:rPr lang="hi-IN" sz="1800" dirty="0">
                <a:cs typeface="+mj-cs"/>
              </a:rPr>
              <a:t>को नहीं।</a:t>
            </a:r>
            <a:endParaRPr lang="en-US" sz="1800" dirty="0">
              <a:cs typeface="+mj-cs"/>
            </a:endParaRPr>
          </a:p>
          <a:p>
            <a:pPr algn="just"/>
            <a:r>
              <a:rPr lang="hi-IN" sz="1800" dirty="0">
                <a:cs typeface="+mj-cs"/>
              </a:rPr>
              <a:t>भगवान अयप्पा के सबरीमाला मंदिर</a:t>
            </a:r>
            <a:r>
              <a:rPr lang="en-IN" sz="1800" dirty="0">
                <a:cs typeface="+mj-cs"/>
              </a:rPr>
              <a:t> </a:t>
            </a:r>
            <a:r>
              <a:rPr lang="hi-IN" sz="1800" dirty="0">
                <a:cs typeface="+mj-cs"/>
              </a:rPr>
              <a:t> में महिलाओं को प्रवेश की अनुमति </a:t>
            </a:r>
            <a:r>
              <a:rPr lang="hi-IN" sz="1800" dirty="0">
                <a:cs typeface="+mj-cs"/>
                <a:sym typeface="+mn-ea"/>
              </a:rPr>
              <a:t>थी</a:t>
            </a:r>
            <a:r>
              <a:rPr lang="hi-IN" sz="1800" dirty="0">
                <a:cs typeface="+mj-cs"/>
              </a:rPr>
              <a:t> क्योंकि भगवान अयप्पा के भक्तों को हिंदू धर्म के एक अलग संप्रदाय के रूप में मान्यता नहीं दी गई थी और अनुच्छेद 25 में हिंदुओं के सभी वर्गों के हिंदू को मंदिरों में प्रवेश की अनुमति थी।</a:t>
            </a:r>
            <a:endParaRPr lang="en-US" sz="1800" dirty="0">
              <a:cs typeface="+mj-cs"/>
            </a:endParaRPr>
          </a:p>
          <a:p>
            <a:pPr algn="just"/>
            <a:r>
              <a:rPr lang="hi-IN" sz="1800" dirty="0">
                <a:cs typeface="+mj-cs"/>
              </a:rPr>
              <a:t>सुप्रीम कोर्ट सबरीमाला फ़ैसले की समीक्षा करने के लिए सहमत हो गया है लेकिन कोविड -19 के कारण अब तक सुनवाई नहीं कर सका है।</a:t>
            </a:r>
            <a:endParaRPr lang="en-US" sz="1800" dirty="0">
              <a:cs typeface="+mj-cs"/>
            </a:endParaRPr>
          </a:p>
          <a:p>
            <a:pPr>
              <a:lnSpc>
                <a:spcPct val="150000"/>
              </a:lnSpc>
            </a:pPr>
            <a:endParaRPr lang="en-US" sz="1800" dirty="0">
              <a:solidFill>
                <a:srgbClr val="C00000"/>
              </a:solidFill>
            </a:endParaRPr>
          </a:p>
          <a:p>
            <a:pPr algn="just"/>
            <a:endParaRPr lang="en-US" sz="700" dirty="0">
              <a:solidFill>
                <a:srgbClr val="C00000"/>
              </a:solidFill>
            </a:endParaRPr>
          </a:p>
        </p:txBody>
      </p:sp>
      <p:sp>
        <p:nvSpPr>
          <p:cNvPr id="6" name="TextBox 4"/>
          <p:cNvSpPr txBox="1"/>
          <p:nvPr/>
        </p:nvSpPr>
        <p:spPr>
          <a:xfrm>
            <a:off x="744855" y="65979"/>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की स्वतंत्रता के संबंध में राज्य के पास क्या शक्तियाँ हैं?</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Autofit/>
          </a:bodyPr>
          <a:lstStyle/>
          <a:p>
            <a:pPr algn="just">
              <a:lnSpc>
                <a:spcPct val="120000"/>
              </a:lnSpc>
            </a:pPr>
            <a:r>
              <a:rPr lang="hi-IN" sz="2000" dirty="0"/>
              <a:t>अनुच्छेद 25 हिंदुओं के अलावा किसी अन्य धार्मिक समुदाय की बात नहीं करता है।</a:t>
            </a:r>
            <a:endParaRPr lang="en-US" sz="2000" dirty="0"/>
          </a:p>
          <a:p>
            <a:pPr algn="just">
              <a:lnSpc>
                <a:spcPct val="120000"/>
              </a:lnSpc>
            </a:pPr>
            <a:r>
              <a:rPr lang="hi-IN" sz="2000" dirty="0"/>
              <a:t>इसने हिंदुओं को परिभाषित किया चूँकि हिंदुओं के सभी वर्गों के लिए हिंदू मंदिर खुले थे, यह 'हिंदू' शब्द की व्याख्या करता है।</a:t>
            </a:r>
            <a:endParaRPr lang="en-US" sz="2000" dirty="0"/>
          </a:p>
          <a:p>
            <a:pPr algn="just">
              <a:lnSpc>
                <a:spcPct val="120000"/>
              </a:lnSpc>
            </a:pPr>
            <a:r>
              <a:rPr lang="hi-IN" sz="2000" dirty="0"/>
              <a:t>'हिंदू' की परिभाषा हिंदू धर्म की मान्यताओं और सिद्धांतों के संदर्भ में नहीं है। यह एक समावेशी परिभाषा</a:t>
            </a:r>
            <a:r>
              <a:rPr lang="en-US" sz="2000" dirty="0"/>
              <a:t> (Inclusive definition)</a:t>
            </a:r>
            <a:r>
              <a:rPr lang="hi-IN" sz="2000" dirty="0"/>
              <a:t> है जो बताती है कि हिंदुओं में कौन शामिल है।</a:t>
            </a:r>
          </a:p>
          <a:p>
            <a:pPr algn="just">
              <a:lnSpc>
                <a:spcPct val="120000"/>
              </a:lnSpc>
            </a:pPr>
            <a:r>
              <a:rPr lang="hi-IN" sz="2000" dirty="0"/>
              <a:t>हिंदू शब्द में सिख, जैन</a:t>
            </a:r>
            <a:r>
              <a:rPr lang="en-US" sz="2000" dirty="0"/>
              <a:t> </a:t>
            </a:r>
            <a:r>
              <a:rPr lang="hi-IN" sz="2000" dirty="0"/>
              <a:t>और बौद्ध शामिल हैं।</a:t>
            </a:r>
            <a:endParaRPr lang="en-US" sz="2000" dirty="0"/>
          </a:p>
          <a:p>
            <a:pPr algn="just">
              <a:lnSpc>
                <a:spcPct val="120000"/>
              </a:lnSpc>
            </a:pPr>
            <a:r>
              <a:rPr lang="hi-IN" sz="2000" dirty="0"/>
              <a:t>हिंदू विवाह अधिनियम और हिंदू उत्तराधिकार अधिनियम में दी गई 'हिंदू' शब्द की परिभाषा में </a:t>
            </a:r>
            <a:r>
              <a:rPr lang="hi-IN" sz="2000" dirty="0">
                <a:sym typeface="+mn-ea"/>
              </a:rPr>
              <a:t>कोई भी</a:t>
            </a:r>
            <a:r>
              <a:rPr lang="hi-IN" sz="2000" dirty="0"/>
              <a:t> व्यक्ति शामिल है जो हिन्‍दू धर्म के किसी भी रूप या विकास में धर्म से हिंदू है, जिसमें वीरशैव, लिंगायत या ब्रह्म, प्रार्थना या आर्य समाज का अनुयायी भी शामिल है।</a:t>
            </a:r>
            <a:endParaRPr lang="en-US" sz="2000" dirty="0"/>
          </a:p>
          <a:p>
            <a:pPr algn="just">
              <a:lnSpc>
                <a:spcPct val="120000"/>
              </a:lnSpc>
            </a:pPr>
            <a:r>
              <a:rPr lang="hi-IN" sz="2000" dirty="0"/>
              <a:t>भारत में रहने वाला कोई भी व्यक्ति जो धर्म से मुस्लिम, ईसाई, पारसी या यहूदी नहीं, </a:t>
            </a:r>
            <a:r>
              <a:rPr lang="hi-IN" sz="2000" dirty="0">
                <a:sym typeface="+mn-ea"/>
              </a:rPr>
              <a:t>हिंदु</a:t>
            </a:r>
            <a:r>
              <a:rPr lang="hi-IN" sz="2000" dirty="0"/>
              <a:t> है।</a:t>
            </a:r>
            <a:endParaRPr lang="hi-IN" sz="2000" dirty="0">
              <a:solidFill>
                <a:srgbClr val="7030A0"/>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हिंदू कौन 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191"/>
            <a:ext cx="8229600" cy="4525963"/>
          </a:xfrm>
        </p:spPr>
        <p:txBody>
          <a:bodyPr>
            <a:noAutofit/>
          </a:bodyPr>
          <a:lstStyle/>
          <a:p>
            <a:pPr algn="just">
              <a:lnSpc>
                <a:spcPct val="120000"/>
              </a:lnSpc>
            </a:pPr>
            <a:r>
              <a:rPr lang="hi-IN" sz="2300" dirty="0">
                <a:cs typeface="+mj-cs"/>
              </a:rPr>
              <a:t>नहीं।</a:t>
            </a:r>
            <a:endParaRPr lang="en-US" sz="2300" dirty="0">
              <a:cs typeface="+mj-cs"/>
            </a:endParaRPr>
          </a:p>
          <a:p>
            <a:pPr algn="just">
              <a:lnSpc>
                <a:spcPct val="120000"/>
              </a:lnSpc>
            </a:pPr>
            <a:r>
              <a:rPr lang="hi-IN" sz="2300" dirty="0">
                <a:cs typeface="+mj-cs"/>
              </a:rPr>
              <a:t>संविधान सभा के ईसाई सदस्यों की माँग पर अनुच्छेद 25 में 'प्रचार' शब्द डाला गया था।</a:t>
            </a:r>
            <a:endParaRPr lang="en-US" sz="2300" dirty="0">
              <a:cs typeface="+mj-cs"/>
            </a:endParaRPr>
          </a:p>
          <a:p>
            <a:pPr algn="just">
              <a:lnSpc>
                <a:spcPct val="120000"/>
              </a:lnSpc>
            </a:pPr>
            <a:r>
              <a:rPr lang="hi-IN" sz="2300" b="1" dirty="0">
                <a:cs typeface="+mj-cs"/>
              </a:rPr>
              <a:t>मानव अधिकारों की सार्वभौम घोषणा का अनुच्छेद 18: </a:t>
            </a:r>
            <a:r>
              <a:rPr lang="hi-IN" sz="2300" dirty="0">
                <a:cs typeface="+mj-cs"/>
              </a:rPr>
              <a:t>प्रत्येक व्यक्ति को विचार, विवेक और धर्म की स्वतंत्रता का अधिकार है; इस अधिकार में अपने धर्म या विश्वास को बदलने की स्वतंत्रता शामिल है। </a:t>
            </a:r>
          </a:p>
          <a:p>
            <a:pPr algn="just">
              <a:lnSpc>
                <a:spcPct val="120000"/>
              </a:lnSpc>
            </a:pPr>
            <a:r>
              <a:rPr lang="hi-IN" sz="2300" dirty="0">
                <a:cs typeface="+mj-cs"/>
              </a:rPr>
              <a:t>नागरिक और राजनीतिक अधिकारों के अंतर्राष्ट्रीय वचन-पत्र का अनुच्छेद 18 प्रत्येक व्यक्ति को विचार, विवेक और धर्म की स्वतंत्रता का अधिकार होगा। इस अधिकार में अपनी पसंद का धर्म या विश्वास रखने या अपनाने की स्वतंत्रता शामिल होगी।</a:t>
            </a:r>
            <a:endParaRPr lang="en-US" sz="2300" dirty="0">
              <a:solidFill>
                <a:srgbClr val="FF0000"/>
              </a:solidFill>
              <a:cs typeface="+mj-cs"/>
            </a:endParaRP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'प्रचार' शब्द के अर्थ में धर्मांतरण</a:t>
            </a:r>
            <a:endParaRPr lang="en-US" sz="3400" dirty="0">
              <a:sym typeface="+mn-ea"/>
            </a:endParaRPr>
          </a:p>
          <a:p>
            <a:pPr algn="ctr">
              <a:lnSpc>
                <a:spcPct val="150000"/>
              </a:lnSpc>
            </a:pPr>
            <a:r>
              <a:rPr lang="hi-IN" sz="3400" dirty="0">
                <a:sym typeface="+mn-ea"/>
              </a:rPr>
              <a:t>शामिल 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575"/>
            <a:ext cx="8229600" cy="4525963"/>
          </a:xfrm>
        </p:spPr>
        <p:txBody>
          <a:bodyPr>
            <a:normAutofit fontScale="62500" lnSpcReduction="20000"/>
          </a:bodyPr>
          <a:lstStyle/>
          <a:p>
            <a:pPr algn="just">
              <a:lnSpc>
                <a:spcPct val="160000"/>
              </a:lnSpc>
            </a:pPr>
            <a:r>
              <a:rPr lang="hi-IN" dirty="0"/>
              <a:t>नहीं।</a:t>
            </a:r>
            <a:endParaRPr lang="en-US" dirty="0"/>
          </a:p>
          <a:p>
            <a:pPr algn="just">
              <a:lnSpc>
                <a:spcPct val="160000"/>
              </a:lnSpc>
            </a:pPr>
            <a:r>
              <a:rPr lang="hi-IN" dirty="0"/>
              <a:t>कोई भी धर्म यह नहीं बताता है कि प्रार्थना दूसरों की शांति भंग करके की जानी चाहिए और न ही यह उपदेश देता है कि वे ध्वनि-प्रवर्धकों (</a:t>
            </a:r>
            <a:r>
              <a:rPr lang="en-US" dirty="0"/>
              <a:t>Voice Amplifiers</a:t>
            </a:r>
            <a:r>
              <a:rPr lang="hi-IN" dirty="0"/>
              <a:t>) या ढोल की थाप के माध्यम से होनी चाहिए। धर्म पुराने हैं और तकनीक नई है।</a:t>
            </a:r>
            <a:endParaRPr lang="en-US" dirty="0"/>
          </a:p>
          <a:p>
            <a:pPr algn="just">
              <a:lnSpc>
                <a:spcPct val="160000"/>
              </a:lnSpc>
            </a:pPr>
            <a:r>
              <a:rPr lang="hi-IN" dirty="0"/>
              <a:t>चर्च ऑफ गोडिन इंडिया बनाम के.के.आर. मैजेस्टिक कोलोंग वेलफेयर एसोसिएशन (2000): दूसरों को परेशान न होने का अधिकार है।</a:t>
            </a:r>
            <a:endParaRPr lang="en-US" dirty="0"/>
          </a:p>
          <a:p>
            <a:pPr algn="just">
              <a:lnSpc>
                <a:spcPct val="160000"/>
              </a:lnSpc>
            </a:pPr>
            <a:r>
              <a:rPr lang="hi-IN" dirty="0"/>
              <a:t>2020 में इलाहाबाद उच्च न्यायालय ने माना कि मुस्लिम अज़ान एक आवश्यक इस्लामी प्रथा नहीं है।</a:t>
            </a:r>
            <a:endParaRPr lang="en-IN"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लाउडस्पीकर का प्रयोग धर्म की स्वतंत्रता के अंतर्गत आता है?</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76475"/>
            <a:ext cx="8178800" cy="4525963"/>
          </a:xfrm>
        </p:spPr>
        <p:txBody>
          <a:bodyPr>
            <a:normAutofit fontScale="55000" lnSpcReduction="20000"/>
          </a:bodyPr>
          <a:lstStyle/>
          <a:p>
            <a:pPr algn="just">
              <a:lnSpc>
                <a:spcPct val="120000"/>
              </a:lnSpc>
            </a:pPr>
            <a:r>
              <a:rPr lang="hi-IN" dirty="0"/>
              <a:t>अनुच्छेद 25 व्यक्तियों के धर्म की स्वतंत्रता की बात करता है और अनुच्छेद 26 में धार्मिक संप्रदायों या उसके किसी भी वर्ग के धर्म की स्वतंत्रता का उल्लेख </a:t>
            </a:r>
            <a:r>
              <a:rPr lang="hi-IN" dirty="0">
                <a:sym typeface="+mn-ea"/>
              </a:rPr>
              <a:t>करता</a:t>
            </a:r>
            <a:r>
              <a:rPr lang="en-US" dirty="0">
                <a:sym typeface="+mn-ea"/>
              </a:rPr>
              <a:t> </a:t>
            </a:r>
            <a:r>
              <a:rPr lang="hi-IN" dirty="0"/>
              <a:t>है।</a:t>
            </a:r>
            <a:endParaRPr lang="en-US" dirty="0"/>
          </a:p>
          <a:p>
            <a:pPr algn="just">
              <a:lnSpc>
                <a:spcPct val="120000"/>
              </a:lnSpc>
            </a:pPr>
            <a:r>
              <a:rPr lang="hi-IN" dirty="0"/>
              <a:t>अधिकांश धर्मों में विभिन्न संप्रदाय होते हैं जो कुछ पहलुओं में प्राथमिक धर्म से भिन्न होते हैं।</a:t>
            </a:r>
            <a:endParaRPr lang="en-US" dirty="0"/>
          </a:p>
          <a:p>
            <a:pPr algn="just">
              <a:lnSpc>
                <a:spcPct val="120000"/>
              </a:lnSpc>
            </a:pPr>
            <a:r>
              <a:rPr lang="hi-IN" dirty="0"/>
              <a:t>हिंदू धर्म में शिव, वैश्‍य, शक्‍तिज्म जैसे कई संप्रदाय हैं।</a:t>
            </a:r>
            <a:endParaRPr lang="en-US" dirty="0"/>
          </a:p>
          <a:p>
            <a:pPr algn="just">
              <a:lnSpc>
                <a:spcPct val="120000"/>
              </a:lnSpc>
            </a:pPr>
            <a:r>
              <a:rPr lang="hi-IN" dirty="0"/>
              <a:t>इस्लाम में सुन्नियों और शियाओं के कई संप्रदाय हैं।</a:t>
            </a:r>
            <a:endParaRPr lang="en-US" dirty="0"/>
          </a:p>
          <a:p>
            <a:pPr algn="just">
              <a:lnSpc>
                <a:spcPct val="120000"/>
              </a:lnSpc>
            </a:pPr>
            <a:r>
              <a:rPr lang="hi-IN" dirty="0"/>
              <a:t>ईसाई धर्म में भी रोमन कैथोलिक, ऑर्थोडोक्स, प्रोटेस्टेंट, यहोवा साक्षी जैसे संप्रदाय हैं।</a:t>
            </a:r>
            <a:endParaRPr lang="en-US" dirty="0"/>
          </a:p>
          <a:p>
            <a:pPr algn="just">
              <a:lnSpc>
                <a:spcPct val="120000"/>
              </a:lnSpc>
            </a:pPr>
            <a:r>
              <a:rPr lang="hi-IN" dirty="0"/>
              <a:t>बौद्ध धर्म में महायान और हीनयान हैं। </a:t>
            </a:r>
            <a:endParaRPr lang="en-US" dirty="0"/>
          </a:p>
          <a:p>
            <a:pPr algn="just">
              <a:lnSpc>
                <a:spcPct val="120000"/>
              </a:lnSpc>
            </a:pPr>
            <a:r>
              <a:rPr lang="hi-IN" dirty="0"/>
              <a:t>अनुच्छेद 26 के तहत अधिकार सार्वजनिक व्यवस्था, नैतिकता और स्वास्थ्य के अधीन हैं।</a:t>
            </a:r>
            <a:endParaRPr lang="en-US" dirty="0"/>
          </a:p>
          <a:p>
            <a:pPr algn="just">
              <a:lnSpc>
                <a:spcPct val="120000"/>
              </a:lnSpc>
            </a:pPr>
            <a:r>
              <a:rPr lang="hi-IN" dirty="0"/>
              <a:t>यह ध्यान दिया जा सकता है कि अनुच्छेद 25 के विपरीत धार्मिक संप्रदाय के अधिकार अन्य मौलिक अधिकारों के अधीन नहीं हैं।</a:t>
            </a:r>
            <a:endParaRPr lang="en-US" dirty="0">
              <a:solidFill>
                <a:srgbClr val="FF0000"/>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धार्मिक संप्रदायों और धार्मिक पंथों के अधिकार क्या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132965"/>
            <a:ext cx="8229600" cy="4525963"/>
          </a:xfrm>
        </p:spPr>
        <p:txBody>
          <a:bodyPr>
            <a:noAutofit/>
          </a:bodyPr>
          <a:lstStyle/>
          <a:p>
            <a:pPr algn="just"/>
            <a:r>
              <a:rPr lang="hi-IN" sz="2200" dirty="0">
                <a:cs typeface="+mj-cs"/>
              </a:rPr>
              <a:t>अनुच्छेद 26 निम्नलिखित अधिकार प्रदान करता है-</a:t>
            </a:r>
            <a:endParaRPr lang="en-US" sz="2200" dirty="0">
              <a:cs typeface="+mj-cs"/>
            </a:endParaRPr>
          </a:p>
          <a:p>
            <a:pPr marL="0" indent="0" algn="just">
              <a:buNone/>
            </a:pPr>
            <a:r>
              <a:rPr lang="en-IN" sz="2200" dirty="0">
                <a:cs typeface="+mj-cs"/>
              </a:rPr>
              <a:t>       </a:t>
            </a:r>
            <a:r>
              <a:rPr lang="hi-IN" sz="2200" dirty="0">
                <a:cs typeface="+mj-cs"/>
              </a:rPr>
              <a:t>क. धार्मिक और धर्मार्थ उद्देश्यों के लिए संस्थानों की स्थापना और रखरखाव;</a:t>
            </a:r>
            <a:endParaRPr lang="en-US" sz="2200" dirty="0">
              <a:cs typeface="+mj-cs"/>
            </a:endParaRPr>
          </a:p>
          <a:p>
            <a:pPr marL="0" indent="0" algn="just">
              <a:buNone/>
            </a:pPr>
            <a:r>
              <a:rPr lang="en-IN" sz="2200" dirty="0">
                <a:cs typeface="+mj-cs"/>
              </a:rPr>
              <a:t>      </a:t>
            </a:r>
            <a:r>
              <a:rPr lang="hi-IN" sz="2200" dirty="0">
                <a:cs typeface="+mj-cs"/>
              </a:rPr>
              <a:t>ख. धर्म के मामलों में अपने मामलों का प्रबंधन करने के लिए;</a:t>
            </a:r>
            <a:endParaRPr lang="en-US" sz="2200" dirty="0">
              <a:cs typeface="+mj-cs"/>
            </a:endParaRPr>
          </a:p>
          <a:p>
            <a:pPr marL="0" indent="0" algn="just">
              <a:buNone/>
            </a:pPr>
            <a:r>
              <a:rPr lang="en-IN" sz="2200" dirty="0">
                <a:cs typeface="+mj-cs"/>
              </a:rPr>
              <a:t>      </a:t>
            </a:r>
            <a:r>
              <a:rPr lang="hi-IN" sz="2200" dirty="0">
                <a:cs typeface="+mj-cs"/>
              </a:rPr>
              <a:t>ग. चल और अचल संपत्ति का स्वामित्व और अधिग्रहण करना। </a:t>
            </a:r>
            <a:endParaRPr lang="en-IN" sz="2200" dirty="0">
              <a:cs typeface="+mj-cs"/>
            </a:endParaRPr>
          </a:p>
          <a:p>
            <a:pPr algn="just"/>
            <a:r>
              <a:rPr lang="hi-IN" sz="2200" dirty="0">
                <a:cs typeface="+mj-cs"/>
              </a:rPr>
              <a:t>ऐसी संपत्ति का कानून के अनुसार प्रशासन करना।</a:t>
            </a:r>
            <a:endParaRPr lang="en-US" sz="2200" dirty="0">
              <a:cs typeface="+mj-cs"/>
            </a:endParaRPr>
          </a:p>
          <a:p>
            <a:pPr algn="just"/>
            <a:r>
              <a:rPr lang="hi-IN" sz="2200" dirty="0">
                <a:cs typeface="+mj-cs"/>
              </a:rPr>
              <a:t>तमिलनाडु और कर्नाटक जैसे कुछ राज्यों ने हिंदू धार्मिक और धर्मार्थ अक्षयनिधि </a:t>
            </a:r>
            <a:r>
              <a:rPr lang="en-US" sz="2200" dirty="0">
                <a:cs typeface="+mj-cs"/>
              </a:rPr>
              <a:t>(Endowment)</a:t>
            </a:r>
            <a:r>
              <a:rPr lang="hi-IN" sz="2200" dirty="0">
                <a:cs typeface="+mj-cs"/>
              </a:rPr>
              <a:t> कानून बनाए हैं और कुछ मंदिर संपत्तियों के प्रबंधन के लिए मंदिर बोर्डों की स्थापना की है।</a:t>
            </a:r>
            <a:endParaRPr lang="en-US" sz="2200" dirty="0">
              <a:cs typeface="+mj-cs"/>
            </a:endParaRPr>
          </a:p>
          <a:p>
            <a:pPr algn="just"/>
            <a:r>
              <a:rPr lang="hi-IN" sz="2200" dirty="0">
                <a:cs typeface="+mj-cs"/>
              </a:rPr>
              <a:t>इन कानूनों को धर्मनिरपेक्षता का उल्लंघन बताया जा रहा है।</a:t>
            </a:r>
            <a:endParaRPr lang="en-US" sz="2200" dirty="0">
              <a:cs typeface="+mj-cs"/>
            </a:endParaRPr>
          </a:p>
          <a:p>
            <a:pPr marL="0" indent="0">
              <a:buNone/>
            </a:pPr>
            <a:endParaRPr lang="en-IN" sz="1200"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धार्मिक संप्रदायों और धार्मिक पंथों के अधिकार क्या हैं?</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086" y="2132856"/>
            <a:ext cx="7966913" cy="3240360"/>
          </a:xfrm>
        </p:spPr>
        <p:txBody>
          <a:bodyPr>
            <a:noAutofit/>
          </a:bodyPr>
          <a:lstStyle/>
          <a:p>
            <a:pPr marL="457200" indent="-457200" algn="just">
              <a:buFont typeface="Arial" panose="020B0604020202020204" pitchFamily="34" charset="0"/>
              <a:buChar char="•"/>
            </a:pPr>
            <a:r>
              <a:rPr lang="hi-IN" sz="2200" dirty="0">
                <a:solidFill>
                  <a:schemeClr val="tx1"/>
                </a:solidFill>
                <a:cs typeface="+mj-cs"/>
              </a:rPr>
              <a:t>ऐसे कानूनों की वैधता को 'कानून के अनुसार अभिव्यक्ति' के कारण बरकरार रखा गया था और प्रबंधन के अधिकार में कुशासन का अधिकार शामिल नहीं है।</a:t>
            </a:r>
            <a:endParaRPr lang="en-US" sz="2200" dirty="0">
              <a:solidFill>
                <a:schemeClr val="tx1"/>
              </a:solidFill>
              <a:cs typeface="+mj-cs"/>
            </a:endParaRPr>
          </a:p>
          <a:p>
            <a:pPr marL="457200" indent="-457200" algn="just">
              <a:buFont typeface="Arial" panose="020B0604020202020204" pitchFamily="34" charset="0"/>
              <a:buChar char="•"/>
            </a:pPr>
            <a:r>
              <a:rPr lang="hi-IN" sz="2200" dirty="0">
                <a:solidFill>
                  <a:schemeClr val="tx1"/>
                </a:solidFill>
                <a:cs typeface="+mj-cs"/>
              </a:rPr>
              <a:t>लेकिन अनुच्छेद 31क</a:t>
            </a:r>
            <a:r>
              <a:rPr lang="en-US" sz="2200" dirty="0">
                <a:solidFill>
                  <a:schemeClr val="tx1"/>
                </a:solidFill>
                <a:cs typeface="+mj-cs"/>
              </a:rPr>
              <a:t> </a:t>
            </a:r>
            <a:r>
              <a:rPr lang="hi-IN" sz="2200" dirty="0">
                <a:solidFill>
                  <a:schemeClr val="tx1"/>
                </a:solidFill>
                <a:cs typeface="+mj-cs"/>
              </a:rPr>
              <a:t>कुप्रशासन के मामलों में केवल एक सीमित अवधि के लिए राज्य द्वारा प्रबंधन को अपने हाथ में लेने की अनुमति देता है।</a:t>
            </a:r>
            <a:endParaRPr lang="en-US" sz="2200" dirty="0">
              <a:solidFill>
                <a:schemeClr val="tx1"/>
              </a:solidFill>
              <a:cs typeface="+mj-cs"/>
            </a:endParaRPr>
          </a:p>
          <a:p>
            <a:pPr marL="457200" indent="-457200" algn="just">
              <a:buFont typeface="Arial" panose="020B0604020202020204" pitchFamily="34" charset="0"/>
              <a:buChar char="•"/>
            </a:pPr>
            <a:r>
              <a:rPr lang="hi-IN" sz="2200" dirty="0">
                <a:solidFill>
                  <a:schemeClr val="tx1"/>
                </a:solidFill>
                <a:cs typeface="+mj-cs"/>
              </a:rPr>
              <a:t>ऐसे मामलों में संपत्ति देवता में निहित रहती है और कोई गैर-हिंदू इसके बोर्ड में नहीं हो सकता है। राज्य मंदिर की संपत्ति का मालिक नहीं बनता है।</a:t>
            </a:r>
            <a:endParaRPr lang="en-US" sz="2200" dirty="0">
              <a:solidFill>
                <a:schemeClr val="tx1"/>
              </a:solidFill>
              <a:cs typeface="+mj-cs"/>
            </a:endParaRPr>
          </a:p>
          <a:p>
            <a:pPr marL="457200" indent="-457200" algn="just">
              <a:buFont typeface="Arial" panose="020B0604020202020204" pitchFamily="34" charset="0"/>
              <a:buChar char="•"/>
            </a:pPr>
            <a:r>
              <a:rPr lang="hi-IN" sz="2200" dirty="0">
                <a:solidFill>
                  <a:schemeClr val="tx1"/>
                </a:solidFill>
                <a:cs typeface="+mj-cs"/>
              </a:rPr>
              <a:t>राज्य मुस्लिम वक़्फ़ संपत्तियों को भी नियंत्रित करता है और वक़्फ़ बोर्डों को भंग करने की शक्ति रखता है।</a:t>
            </a:r>
            <a:endParaRPr lang="en-IN" sz="2200" dirty="0">
              <a:solidFill>
                <a:schemeClr val="tx1"/>
              </a:solidFill>
              <a:cs typeface="+mj-cs"/>
            </a:endParaRPr>
          </a:p>
          <a:p>
            <a:endParaRPr lang="en-IN" sz="1600"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धार्मिक संप्रदायों और धार्मिक पंथों के अधिकार क्या हैं?</a:t>
            </a:r>
            <a:endParaRPr lang="en-US" alt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4525963"/>
          </a:xfrm>
        </p:spPr>
        <p:txBody>
          <a:bodyPr>
            <a:noAutofit/>
          </a:bodyPr>
          <a:lstStyle/>
          <a:p>
            <a:pPr algn="just"/>
            <a:r>
              <a:rPr lang="hi-IN" sz="2100" dirty="0">
                <a:cs typeface="+mj-cs"/>
              </a:rPr>
              <a:t>अभिव्यक्ति 'धर्म के मामलों में अपने मामलों का प्रबंधन' सर्वोच्च न्यायालय द्वारा 'आवश्यक धार्मिक प्रथाओं’</a:t>
            </a:r>
            <a:r>
              <a:rPr lang="en-IN" sz="2100" dirty="0">
                <a:cs typeface="+mj-cs"/>
              </a:rPr>
              <a:t> </a:t>
            </a:r>
            <a:r>
              <a:rPr lang="hi-IN" sz="2100" dirty="0">
                <a:cs typeface="+mj-cs"/>
              </a:rPr>
              <a:t>के सिद्धांत के नवाचार(</a:t>
            </a:r>
            <a:r>
              <a:rPr lang="en-US" sz="2100" dirty="0">
                <a:cs typeface="+mj-cs"/>
              </a:rPr>
              <a:t>innovation</a:t>
            </a:r>
            <a:r>
              <a:rPr lang="hi-IN" sz="2100" dirty="0">
                <a:cs typeface="+mj-cs"/>
              </a:rPr>
              <a:t>) के लिए प्रेरित करती है।</a:t>
            </a:r>
            <a:endParaRPr lang="en-US" sz="2100" dirty="0">
              <a:cs typeface="+mj-cs"/>
            </a:endParaRPr>
          </a:p>
          <a:p>
            <a:pPr algn="just"/>
            <a:r>
              <a:rPr lang="hi-IN" sz="2100" dirty="0">
                <a:cs typeface="+mj-cs"/>
              </a:rPr>
              <a:t>इस सिद्धांत के अंतर्गत धर्म की स्वतंत्रता के तहत प्रत्येक धार्मिक प्रथा का दावा नहीं किया जा सकता है।</a:t>
            </a:r>
            <a:endParaRPr lang="en-US" sz="2100" dirty="0">
              <a:cs typeface="+mj-cs"/>
            </a:endParaRPr>
          </a:p>
          <a:p>
            <a:pPr algn="just"/>
            <a:r>
              <a:rPr lang="hi-IN" sz="2100" dirty="0">
                <a:cs typeface="+mj-cs"/>
              </a:rPr>
              <a:t>केवल ऐसी धार्मिक प्रथाओं की अनुमति है जो अदालत को एक विशेष धर्म के लिए आवश्यक लगती है।</a:t>
            </a:r>
            <a:endParaRPr lang="en-US" sz="2100" dirty="0">
              <a:cs typeface="+mj-cs"/>
            </a:endParaRPr>
          </a:p>
          <a:p>
            <a:pPr algn="just"/>
            <a:r>
              <a:rPr lang="hi-IN" sz="2100" dirty="0">
                <a:cs typeface="+mj-cs"/>
              </a:rPr>
              <a:t>अस्पृश्यता को हिंदू धर्म की एक आवश्यक धार्मिक प्रथा नहीं माना गया</a:t>
            </a:r>
            <a:r>
              <a:rPr lang="en-US" sz="2100" dirty="0">
                <a:cs typeface="+mj-cs"/>
              </a:rPr>
              <a:t> </a:t>
            </a:r>
            <a:r>
              <a:rPr lang="hi-IN" sz="2100" dirty="0">
                <a:cs typeface="+mj-cs"/>
              </a:rPr>
              <a:t>है।</a:t>
            </a:r>
            <a:endParaRPr lang="en-US" sz="2100" dirty="0">
              <a:cs typeface="+mj-cs"/>
            </a:endParaRPr>
          </a:p>
          <a:p>
            <a:pPr algn="just"/>
            <a:r>
              <a:rPr lang="hi-IN" sz="2100" dirty="0">
                <a:cs typeface="+mj-cs"/>
              </a:rPr>
              <a:t>इस प्रकार तीन तलाक़ और दाढ़ी रखने की अनुमति नहीं थी क्योंकि ये आवश्यक इस्लामी अभ्यास नहीं हैं और क़ुरान में इनका कोई उल्लेख नहीं मिलता है।</a:t>
            </a:r>
            <a:endParaRPr lang="en-US" sz="2100" dirty="0">
              <a:cs typeface="+mj-cs"/>
            </a:endParaRPr>
          </a:p>
          <a:p>
            <a:pPr algn="just"/>
            <a:r>
              <a:rPr lang="hi-IN" sz="2100" dirty="0">
                <a:cs typeface="+mj-cs"/>
              </a:rPr>
              <a:t>केंद्र सरकार ने अब तीन तलाक़ को अपराध के रूप में तीन साल के कारावास के साथ दंडनीय घोषित किया है।</a:t>
            </a:r>
            <a:endParaRPr lang="en-US" sz="2100" dirty="0">
              <a:solidFill>
                <a:srgbClr val="00B050"/>
              </a:solidFill>
              <a:cs typeface="+mj-cs"/>
            </a:endParaRPr>
          </a:p>
          <a:p>
            <a:endParaRPr lang="en-US" sz="1600" dirty="0"/>
          </a:p>
          <a:p>
            <a:endParaRPr lang="en-US" sz="1600" dirty="0"/>
          </a:p>
        </p:txBody>
      </p:sp>
      <p:sp>
        <p:nvSpPr>
          <p:cNvPr id="6" name="TextBox 4"/>
          <p:cNvSpPr txBox="1"/>
          <p:nvPr/>
        </p:nvSpPr>
        <p:spPr>
          <a:xfrm>
            <a:off x="683895"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धार्मिक संप्रदायों और धार्मिक पंथों के अधिकार क्या हैं?</a:t>
            </a:r>
            <a:endParaRPr lang="en-US" altLang="hi-IN" sz="3400" b="1" dirty="0">
              <a:solidFill>
                <a:prstClr val="black"/>
              </a:solidFill>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3010"/>
            <a:ext cx="8229600" cy="4525963"/>
          </a:xfrm>
        </p:spPr>
        <p:txBody>
          <a:bodyPr>
            <a:normAutofit/>
          </a:bodyPr>
          <a:lstStyle/>
          <a:p>
            <a:r>
              <a:rPr lang="hi-IN" sz="2400" dirty="0"/>
              <a:t>अनुच्छेद 27: किसी भी व्यक्ति को किसी भी कर का भुगतान करने के लिए मजबूर नहीं किया जा सकता है, जिसकी आय विशेष रूप से किसी विशेष धर्म या धार्मिक संप्रदाय के प्रचार या रखरखाव के खर्चों के भुगतान में विनियोजित की जाती है।</a:t>
            </a:r>
            <a:endParaRPr lang="en-US" sz="2400" dirty="0"/>
          </a:p>
          <a:p>
            <a:r>
              <a:rPr lang="hi-IN" sz="2400" dirty="0"/>
              <a:t>सुप्रीम कोर्ट ने प्रफुल गोराड़िया बनाम भारत संघ (2011) में एयर इंडिया को दी गई हज सब्सिडी की संवैधानिक वैधता को बरकरार रखा था, जिसके पास हज यात्रियों को ले जाने का विशेष अधिकार है क्योंकि इस सब्सिडी के लिए आयकर की एक छोटी राशि का उपयोग किया गया था।</a:t>
            </a:r>
            <a:endParaRPr lang="en-US" sz="2400" dirty="0"/>
          </a:p>
          <a:p>
            <a:endParaRPr lang="en-US" sz="2400" dirty="0"/>
          </a:p>
          <a:p>
            <a:endParaRPr lang="en-IN" sz="2400"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b="1" dirty="0">
                <a:sym typeface="+mn-ea"/>
              </a:rPr>
              <a:t>अनुच्छेद 27 के तहत धार्मिक कर(</a:t>
            </a:r>
            <a:r>
              <a:rPr lang="en-US" sz="3400" b="1" dirty="0">
                <a:sym typeface="+mn-ea"/>
              </a:rPr>
              <a:t>Religious tax</a:t>
            </a:r>
            <a:r>
              <a:rPr lang="hi-IN" sz="3400" b="1" dirty="0">
                <a:sym typeface="+mn-ea"/>
              </a:rPr>
              <a:t>) का निषेध</a:t>
            </a:r>
            <a:endParaRPr lang="en-US" altLang="hi-IN" sz="3400" b="1" dirty="0">
              <a:solidFill>
                <a:prstClr val="black"/>
              </a:solidFill>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311" y="1915779"/>
            <a:ext cx="8363272" cy="4525963"/>
          </a:xfrm>
        </p:spPr>
        <p:txBody>
          <a:bodyPr>
            <a:noAutofit/>
          </a:bodyPr>
          <a:lstStyle/>
          <a:p>
            <a:pPr>
              <a:lnSpc>
                <a:spcPct val="120000"/>
              </a:lnSpc>
            </a:pPr>
            <a:r>
              <a:rPr lang="hi-IN" sz="1900" dirty="0"/>
              <a:t>हाँ और नहीं</a:t>
            </a:r>
            <a:r>
              <a:rPr lang="en-US" altLang="hi-IN" sz="1900" dirty="0"/>
              <a:t>:</a:t>
            </a:r>
            <a:r>
              <a:rPr lang="hi-IN" sz="1900" dirty="0"/>
              <a:t> क्योंकि यह शैक्षिक संस्थान के प्रकार पर निर्भर करता है अर्थात पूर्ण रूप से राज्य द्वारा वित्त पोषित या राज्य द्वारा मान्यता प्राप्त आदि।</a:t>
            </a:r>
            <a:endParaRPr lang="en-US" sz="1900" dirty="0"/>
          </a:p>
          <a:p>
            <a:pPr>
              <a:lnSpc>
                <a:spcPct val="120000"/>
              </a:lnSpc>
            </a:pPr>
            <a:r>
              <a:rPr lang="hi-IN" sz="1900" dirty="0"/>
              <a:t>अनुच्छेद 28 बताता है:</a:t>
            </a:r>
            <a:endParaRPr lang="en-US" sz="1900" dirty="0"/>
          </a:p>
          <a:p>
            <a:pPr>
              <a:lnSpc>
                <a:spcPct val="120000"/>
              </a:lnSpc>
            </a:pPr>
            <a:r>
              <a:rPr lang="hi-IN" sz="1900" dirty="0"/>
              <a:t>पूरी तरह से राज्य के कोष से संचालित किसी भी शैक्षिक संस्थान में कोई धार्मिक शिक्षा प्रदान नहीं की जाएगी।</a:t>
            </a:r>
            <a:endParaRPr lang="en-US" sz="1900" dirty="0"/>
          </a:p>
          <a:p>
            <a:pPr>
              <a:lnSpc>
                <a:spcPct val="120000"/>
              </a:lnSpc>
            </a:pPr>
            <a:r>
              <a:rPr lang="hi-IN" sz="1900" dirty="0"/>
              <a:t>हालांकि धार्मिक शिक्षा राज्य द्वारा बनाए गए संस्थानों में भी प्रदान की जा सकती है यदि शैक्षिक संस्थान एक ट्रस्ट द्वारा या एक अक्षयनिधि</a:t>
            </a:r>
            <a:r>
              <a:rPr lang="en-US" sz="1900" dirty="0"/>
              <a:t>(Endowment)</a:t>
            </a:r>
            <a:r>
              <a:rPr lang="hi-IN" sz="1900" dirty="0"/>
              <a:t> के तहत स्थापित किया गया हो जिसमें धार्मिक शिक्षा की आवश्यकता होती है।</a:t>
            </a:r>
            <a:endParaRPr lang="en-US" sz="1900" dirty="0"/>
          </a:p>
          <a:p>
            <a:pPr>
              <a:lnSpc>
                <a:spcPct val="120000"/>
              </a:lnSpc>
            </a:pPr>
            <a:r>
              <a:rPr lang="hi-IN" sz="1900" dirty="0"/>
              <a:t>राज्य से सहायता प्राप्त करने वाले या राज्य द्वारा मान्यता प्राप्त संस्थान छात्रों या उनके माता-पिता की सहमति के बिना कोई धार्मिक निर्देश नहीं दे सकते हैं या किसी भी धार्मिक पूजा में उपस्थिति की अनिवार्यता नहीं कर सकते हैं।</a:t>
            </a:r>
            <a:endParaRPr lang="en-US" sz="1900" dirty="0"/>
          </a:p>
          <a:p>
            <a:pPr>
              <a:lnSpc>
                <a:spcPct val="120000"/>
              </a:lnSpc>
            </a:pPr>
            <a:r>
              <a:rPr lang="hi-IN" sz="1900" dirty="0"/>
              <a:t>ईसाई संस्थान माता-पिता की सहमति से प्रार्थना सत्र आयोजित करते हैं।</a:t>
            </a:r>
            <a:endParaRPr lang="en-IN" sz="1900" dirty="0"/>
          </a:p>
        </p:txBody>
      </p:sp>
      <p:sp>
        <p:nvSpPr>
          <p:cNvPr id="6" name="TextBox 4"/>
          <p:cNvSpPr txBox="1"/>
          <p:nvPr/>
        </p:nvSpPr>
        <p:spPr>
          <a:xfrm>
            <a:off x="683895" y="184299"/>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शैक्षणिक संस्थानों में धार्मिक निर्देश/प्रार्थना हो सकती है?</a:t>
            </a:r>
            <a:endParaRPr lang="en-US" altLang="hi-IN" sz="3400" b="1" dirty="0">
              <a:solidFill>
                <a:prstClr val="black"/>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lnSpc>
                <a:spcPct val="150000"/>
              </a:lnSpc>
            </a:pPr>
            <a:r>
              <a:rPr lang="hi-IN" sz="2400" dirty="0">
                <a:cs typeface="+mj-cs"/>
              </a:rPr>
              <a:t>प्राचीन काल से ही धर्म मानव समाज के अस्तित्व के केंद्र में रहा है।</a:t>
            </a:r>
            <a:endParaRPr lang="en-US" sz="2400" dirty="0">
              <a:cs typeface="+mj-cs"/>
            </a:endParaRPr>
          </a:p>
          <a:p>
            <a:pPr algn="just">
              <a:lnSpc>
                <a:spcPct val="150000"/>
              </a:lnSpc>
            </a:pPr>
            <a:r>
              <a:rPr lang="hi-IN" sz="2400" dirty="0">
                <a:cs typeface="+mj-cs"/>
              </a:rPr>
              <a:t>भारतीय समाज "मुख्य रूप से धार्मिक दृष्टिकोण" प्रदर्शित करता</a:t>
            </a:r>
            <a:r>
              <a:rPr lang="en-US" sz="2400" dirty="0">
                <a:cs typeface="+mj-cs"/>
              </a:rPr>
              <a:t> </a:t>
            </a:r>
            <a:r>
              <a:rPr lang="hi-IN" sz="2400" dirty="0">
                <a:cs typeface="+mj-cs"/>
              </a:rPr>
              <a:t>रहा है।</a:t>
            </a:r>
            <a:endParaRPr lang="en-US" sz="2400" dirty="0">
              <a:cs typeface="+mj-cs"/>
            </a:endParaRPr>
          </a:p>
          <a:p>
            <a:pPr algn="just">
              <a:lnSpc>
                <a:spcPct val="150000"/>
              </a:lnSpc>
            </a:pPr>
            <a:r>
              <a:rPr lang="hi-IN" sz="2400" dirty="0">
                <a:cs typeface="+mj-cs"/>
              </a:rPr>
              <a:t>सर </a:t>
            </a:r>
            <a:r>
              <a:rPr lang="hi-IN" sz="2400" dirty="0">
                <a:effectLst/>
                <a:latin typeface="Arial" panose="020B0604020202020204" pitchFamily="34" charset="0"/>
                <a:ea typeface="Calibri" panose="020F0502020204030204" pitchFamily="34" charset="0"/>
                <a:cs typeface="+mj-cs"/>
              </a:rPr>
              <a:t>हार्कोर्ट</a:t>
            </a:r>
            <a:r>
              <a:rPr lang="hi-IN" sz="2400" dirty="0">
                <a:cs typeface="+mj-cs"/>
              </a:rPr>
              <a:t> बटलर ने कहा था कि - "भारतीय अनिवार्य रूप से धार्मिक</a:t>
            </a:r>
            <a:r>
              <a:rPr lang="en-US" sz="2400" dirty="0">
                <a:cs typeface="+mj-cs"/>
              </a:rPr>
              <a:t> (Essentially Religious) </a:t>
            </a:r>
            <a:r>
              <a:rPr lang="hi-IN" sz="2400" dirty="0">
                <a:cs typeface="+mj-cs"/>
                <a:sym typeface="+mn-ea"/>
              </a:rPr>
              <a:t>है</a:t>
            </a:r>
            <a:r>
              <a:rPr lang="en-US" altLang="hi-IN" sz="2400" dirty="0">
                <a:cs typeface="+mj-cs"/>
                <a:sym typeface="+mn-ea"/>
              </a:rPr>
              <a:t>; </a:t>
            </a:r>
            <a:r>
              <a:rPr lang="hi-IN" sz="2400" dirty="0">
                <a:cs typeface="+mj-cs"/>
              </a:rPr>
              <a:t>जैस</a:t>
            </a:r>
            <a:r>
              <a:rPr lang="en-US" altLang="hi-IN" sz="2400" dirty="0">
                <a:cs typeface="+mj-cs"/>
              </a:rPr>
              <a:t> </a:t>
            </a:r>
            <a:r>
              <a:rPr lang="hi-IN" sz="2400" dirty="0">
                <a:cs typeface="+mj-cs"/>
              </a:rPr>
              <a:t>यूरोपीय अनिवार्य रूप से धर्मनिरपेक्ष </a:t>
            </a:r>
            <a:r>
              <a:rPr lang="en-US" sz="2400" dirty="0">
                <a:cs typeface="+mj-cs"/>
              </a:rPr>
              <a:t>(Essentially Secular) </a:t>
            </a:r>
            <a:r>
              <a:rPr lang="hi-IN" sz="2400" dirty="0">
                <a:cs typeface="+mj-cs"/>
              </a:rPr>
              <a:t>हैं</a:t>
            </a:r>
            <a:r>
              <a:rPr lang="en-IN" sz="2400" dirty="0">
                <a:cs typeface="+mj-cs"/>
              </a:rPr>
              <a:t>”</a:t>
            </a:r>
            <a:r>
              <a:rPr lang="hi-IN" sz="2400" dirty="0">
                <a:cs typeface="+mj-cs"/>
              </a:rPr>
              <a:t>।</a:t>
            </a:r>
            <a:endParaRPr lang="en-US" sz="2400" dirty="0">
              <a:cs typeface="+mj-cs"/>
            </a:endParaRPr>
          </a:p>
          <a:p>
            <a:pPr algn="just">
              <a:lnSpc>
                <a:spcPct val="150000"/>
              </a:lnSpc>
            </a:pPr>
            <a:r>
              <a:rPr lang="hi-IN" sz="2400" dirty="0">
                <a:cs typeface="+mj-cs"/>
              </a:rPr>
              <a:t>धर्म अभी भी भारतीय जीवन का </a:t>
            </a:r>
            <a:r>
              <a:rPr lang="en-US" altLang="hi-IN" sz="2400" dirty="0">
                <a:cs typeface="+mj-cs"/>
              </a:rPr>
              <a:t>“</a:t>
            </a:r>
            <a:r>
              <a:rPr lang="hi-IN" sz="2400" dirty="0">
                <a:cs typeface="+mj-cs"/>
              </a:rPr>
              <a:t>अल्फा और ओमेगा</a:t>
            </a:r>
            <a:r>
              <a:rPr lang="en-US" altLang="hi-IN" sz="2400" dirty="0">
                <a:cs typeface="+mj-cs"/>
              </a:rPr>
              <a:t>”</a:t>
            </a:r>
            <a:r>
              <a:rPr lang="hi-IN" sz="2400" dirty="0">
                <a:cs typeface="+mj-cs"/>
              </a:rPr>
              <a:t> है।</a:t>
            </a:r>
            <a:endParaRPr lang="en-IN" sz="2400" dirty="0">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का महत्व क्या है?</a:t>
            </a:r>
            <a:endParaRPr lang="en-US" altLang="hi-IN" sz="3400" b="1" dirty="0">
              <a:solidFill>
                <a:prstClr val="black"/>
              </a:solidFill>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5556" y="1628800"/>
            <a:ext cx="7992888" cy="4298032"/>
          </a:xfrm>
        </p:spPr>
        <p:txBody>
          <a:bodyPr>
            <a:noAutofit/>
          </a:bodyPr>
          <a:lstStyle/>
          <a:p>
            <a:pPr marL="457200" indent="-457200" algn="just">
              <a:lnSpc>
                <a:spcPct val="120000"/>
              </a:lnSpc>
              <a:buSzPct val="120000"/>
              <a:buFont typeface="Arial" panose="020B0604020202020204" pitchFamily="34" charset="0"/>
              <a:buChar char="•"/>
            </a:pPr>
            <a:r>
              <a:rPr lang="hi-IN" sz="2400" dirty="0">
                <a:solidFill>
                  <a:schemeClr val="tx1"/>
                </a:solidFill>
              </a:rPr>
              <a:t>समान नागरिक संहिता और व्‍यक्‍तिगत कानून।</a:t>
            </a:r>
          </a:p>
          <a:p>
            <a:pPr marL="457200" indent="-457200" algn="just">
              <a:lnSpc>
                <a:spcPct val="120000"/>
              </a:lnSpc>
              <a:buSzPct val="120000"/>
              <a:buFont typeface="Arial" panose="020B0604020202020204" pitchFamily="34" charset="0"/>
              <a:buChar char="•"/>
            </a:pPr>
            <a:r>
              <a:rPr lang="hi-IN" sz="2400" dirty="0">
                <a:solidFill>
                  <a:schemeClr val="tx1"/>
                </a:solidFill>
              </a:rPr>
              <a:t>मुगलों ने शास्‍त्रीय हिंदू कानून में हस्‍तक्षेप नहीं किया और हिंदुओं को धार्मिक कानूनों द्वारा उनके धार्मिक दरबारों में शासित होने दिया। अंग्रेजों ने इस नीति को जारी रखा।</a:t>
            </a:r>
          </a:p>
          <a:p>
            <a:pPr marL="457200" indent="-457200" algn="just">
              <a:lnSpc>
                <a:spcPct val="120000"/>
              </a:lnSpc>
              <a:buSzPct val="120000"/>
              <a:buFont typeface="Arial" panose="020B0604020202020204" pitchFamily="34" charset="0"/>
              <a:buChar char="•"/>
            </a:pPr>
            <a:r>
              <a:rPr lang="hi-IN" sz="2400" dirty="0">
                <a:solidFill>
                  <a:schemeClr val="tx1"/>
                </a:solidFill>
              </a:rPr>
              <a:t>लेकिन यह महसूस करते हुए कि व्‍यक्‍तिगत कानून के प्रावधान मनमाने थे- अमानवीय थे, अंग्रेजों ने सुधारों की शुरुआत की और इस्‍लामी आपराधिक कानून को भारतीय दंड संहिता </a:t>
            </a:r>
            <a:r>
              <a:rPr lang="en-IN" sz="2400" dirty="0">
                <a:solidFill>
                  <a:schemeClr val="tx1"/>
                </a:solidFill>
              </a:rPr>
              <a:t>(IPC)</a:t>
            </a:r>
            <a:r>
              <a:rPr lang="hi-IN" sz="2400" dirty="0">
                <a:solidFill>
                  <a:schemeClr val="tx1"/>
                </a:solidFill>
              </a:rPr>
              <a:t>, दंड प्रक्रिया संहिता</a:t>
            </a:r>
            <a:r>
              <a:rPr lang="en-IN" sz="2400" dirty="0">
                <a:solidFill>
                  <a:schemeClr val="tx1"/>
                </a:solidFill>
              </a:rPr>
              <a:t> (CRPC)</a:t>
            </a:r>
            <a:r>
              <a:rPr lang="hi-IN" sz="2400" dirty="0">
                <a:solidFill>
                  <a:schemeClr val="tx1"/>
                </a:solidFill>
              </a:rPr>
              <a:t> और भारतीय साक्ष्‍य अधिनियम</a:t>
            </a:r>
            <a:r>
              <a:rPr lang="en-IN" sz="2400" dirty="0">
                <a:solidFill>
                  <a:schemeClr val="tx1"/>
                </a:solidFill>
              </a:rPr>
              <a:t> (IEA)</a:t>
            </a:r>
            <a:r>
              <a:rPr lang="hi-IN" sz="2400" dirty="0">
                <a:solidFill>
                  <a:schemeClr val="tx1"/>
                </a:solidFill>
              </a:rPr>
              <a:t> के रूप में आधुनिक और मानवीय आपराधिक सुधारों के साथ बदल दिया गया।</a:t>
            </a:r>
            <a:r>
              <a:rPr lang="en-IN" sz="2400" dirty="0">
                <a:solidFill>
                  <a:schemeClr val="tx1"/>
                </a:solidFill>
              </a:rPr>
              <a:t> </a:t>
            </a:r>
          </a:p>
        </p:txBody>
      </p:sp>
      <p:sp>
        <p:nvSpPr>
          <p:cNvPr id="6" name="TextBox 4"/>
          <p:cNvSpPr txBox="1"/>
          <p:nvPr/>
        </p:nvSpPr>
        <p:spPr>
          <a:xfrm>
            <a:off x="683895" y="228600"/>
            <a:ext cx="7952105" cy="81176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समान नागरिक संहिता</a:t>
            </a:r>
            <a:endParaRPr lang="en-IN" altLang="hi-IN" sz="3400" b="1" dirty="0">
              <a:solidFill>
                <a:prstClr val="black"/>
              </a:solidFill>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9532" y="1484784"/>
            <a:ext cx="8424936" cy="4752528"/>
          </a:xfrm>
        </p:spPr>
        <p:txBody>
          <a:bodyPr>
            <a:normAutofit/>
          </a:bodyPr>
          <a:lstStyle/>
          <a:p>
            <a:pPr marL="457200" indent="-457200" algn="just">
              <a:buFont typeface="Arial" panose="020B0604020202020204" pitchFamily="34" charset="0"/>
              <a:buChar char="•"/>
            </a:pPr>
            <a:r>
              <a:rPr lang="hi-IN" sz="2200" dirty="0">
                <a:solidFill>
                  <a:schemeClr val="tx1"/>
                </a:solidFill>
              </a:rPr>
              <a:t>हिंदू कानून सुधार समिति की स्‍थापना 1941 में हुई थी और आजादी की बाद हमने हिंदू कोड बिल बनाया जिसने हिंदू कानून में सुधार किया।</a:t>
            </a:r>
          </a:p>
          <a:p>
            <a:pPr marL="457200" indent="-457200" algn="just">
              <a:buFont typeface="Arial" panose="020B0604020202020204" pitchFamily="34" charset="0"/>
              <a:buChar char="•"/>
            </a:pPr>
            <a:r>
              <a:rPr lang="hi-IN" sz="2200" dirty="0">
                <a:solidFill>
                  <a:schemeClr val="tx1"/>
                </a:solidFill>
              </a:rPr>
              <a:t>अनुच्‍छेद 44 जो एक निर्देशक सिद्धांत है, राज्‍यों को एक समान नागरिक संहिता का प्रयास करने के लिए कहता है।</a:t>
            </a:r>
          </a:p>
          <a:p>
            <a:pPr marL="457200" indent="-457200" algn="just">
              <a:buFont typeface="Arial" panose="020B0604020202020204" pitchFamily="34" charset="0"/>
              <a:buChar char="•"/>
            </a:pPr>
            <a:r>
              <a:rPr lang="hi-IN" sz="2200" dirty="0">
                <a:solidFill>
                  <a:schemeClr val="tx1"/>
                </a:solidFill>
              </a:rPr>
              <a:t>तीन तलाक फैसले में, सीजेआई जेएस केहर ने कहा कि व्‍यक्‍तिगत कानून का पालन करने का अधिकार धर्म की स्‍वतंत्रता का अभिन्‍न अंग है।</a:t>
            </a:r>
          </a:p>
          <a:p>
            <a:pPr marL="457200" indent="-457200" algn="just">
              <a:buFont typeface="Arial" panose="020B0604020202020204" pitchFamily="34" charset="0"/>
              <a:buChar char="•"/>
            </a:pPr>
            <a:r>
              <a:rPr lang="hi-IN" sz="2200" dirty="0">
                <a:solidFill>
                  <a:schemeClr val="tx1"/>
                </a:solidFill>
              </a:rPr>
              <a:t>अनुच्‍छेद 13 के अर्थ में पर्सनल लॉ ‘कानून’ है क्‍योंकि अगर यह ‘कानून’ है तो अगर यह किसी मौलिक अधिकार के विपरीत है, तो इसे समाप्‍त कर देना चाहिए। सबरीमाला में और साथ ही शायरा बानो के तीन तलाक के फैसले में, सुप्रीम कोर्ट ने इस सवाल को भविष्‍य के फैसलों के लिए खुला छोड़ दिया।</a:t>
            </a:r>
          </a:p>
        </p:txBody>
      </p:sp>
      <p:sp>
        <p:nvSpPr>
          <p:cNvPr id="6" name="TextBox 4"/>
          <p:cNvSpPr txBox="1"/>
          <p:nvPr/>
        </p:nvSpPr>
        <p:spPr>
          <a:xfrm>
            <a:off x="683895" y="228600"/>
            <a:ext cx="7952105" cy="81176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समान नागरिक संहिता</a:t>
            </a:r>
            <a:endParaRPr lang="en-IN" altLang="hi-IN" sz="3400" b="1" dirty="0">
              <a:solidFill>
                <a:prstClr val="black"/>
              </a:solidFill>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hi-IN" dirty="0"/>
              <a:t>विदेशियों सहित सभी को धर्म की स्वतंत्रता की गारंटी दी गई है।</a:t>
            </a:r>
            <a:endParaRPr lang="en-US" dirty="0"/>
          </a:p>
          <a:p>
            <a:pPr algn="just"/>
            <a:r>
              <a:rPr lang="hi-IN" dirty="0"/>
              <a:t>यह एक अत्यधिक प्रतिबंधित स्वतंत्रता है और इसे राज्य द्वारा नियंत्रित किया जा सकता है।</a:t>
            </a:r>
            <a:endParaRPr lang="en-US" dirty="0"/>
          </a:p>
          <a:p>
            <a:pPr algn="just"/>
            <a:r>
              <a:rPr lang="hi-IN" dirty="0"/>
              <a:t>इस स्वतंत्रता में धर्मांतरण का अधिकार शामिल नहीं है।</a:t>
            </a:r>
            <a:endParaRPr lang="en-US" dirty="0"/>
          </a:p>
          <a:p>
            <a:pPr algn="just"/>
            <a:r>
              <a:rPr lang="hi-IN" dirty="0"/>
              <a:t>कोई धार्मिक कर नहीं लगाया जाना चाहिए।</a:t>
            </a:r>
            <a:endParaRPr lang="en-US" dirty="0"/>
          </a:p>
          <a:p>
            <a:pPr algn="just"/>
            <a:r>
              <a:rPr lang="hi-IN" dirty="0"/>
              <a:t>शैक्षणिक संस्थानों में कोई भी धार्मिक प्रार्थना नहीं की जा सकती है।</a:t>
            </a:r>
            <a:endParaRPr lang="en-US" dirty="0"/>
          </a:p>
          <a:p>
            <a:pPr algn="just"/>
            <a:r>
              <a:rPr lang="hi-IN" dirty="0"/>
              <a:t>आगे हम अल्पसंख्यकों के अधिकारों पर चर्चा करेंगे। </a:t>
            </a:r>
            <a:endParaRPr lang="en-IN" dirty="0"/>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8229600" cy="1143000"/>
          </a:xfrm>
        </p:spPr>
        <p:txBody>
          <a:bodyPr/>
          <a:lstStyle/>
          <a:p>
            <a:r>
              <a:rPr lang="hi-IN" b="1" dirty="0"/>
              <a:t>अस्वीकरण</a:t>
            </a:r>
            <a:endParaRPr lang="en-IN" b="1" dirty="0"/>
          </a:p>
        </p:txBody>
      </p:sp>
      <p:sp>
        <p:nvSpPr>
          <p:cNvPr id="3" name="Content Placeholder 2"/>
          <p:cNvSpPr>
            <a:spLocks noGrp="1"/>
          </p:cNvSpPr>
          <p:nvPr>
            <p:ph idx="1"/>
          </p:nvPr>
        </p:nvSpPr>
        <p:spPr>
          <a:xfrm>
            <a:off x="611560" y="2996952"/>
            <a:ext cx="8229600" cy="4525963"/>
          </a:xfrm>
        </p:spPr>
        <p:txBody>
          <a:bodyPr>
            <a:normAutofit/>
          </a:bodyPr>
          <a:lstStyle/>
          <a:p>
            <a:pPr marL="0" indent="0" algn="ctr">
              <a:buNone/>
            </a:pPr>
            <a:endParaRPr lang="en-US" sz="2000" dirty="0"/>
          </a:p>
          <a:p>
            <a:pPr marL="0" indent="0" algn="ctr">
              <a:buNone/>
            </a:pPr>
            <a:r>
              <a:rPr lang="hi-IN" sz="2000" dirty="0"/>
              <a:t>व्याख्यान में वक्ता द्वारा व्यक्त किए गए विचार उनके निजी विचार हैं।</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525963"/>
          </a:xfrm>
        </p:spPr>
        <p:txBody>
          <a:bodyPr>
            <a:noAutofit/>
          </a:bodyPr>
          <a:lstStyle/>
          <a:p>
            <a:pPr algn="just">
              <a:lnSpc>
                <a:spcPct val="150000"/>
              </a:lnSpc>
            </a:pPr>
            <a:r>
              <a:rPr lang="en-US" altLang="hi-IN" sz="2000" dirty="0">
                <a:cs typeface="+mj-cs"/>
              </a:rPr>
              <a:t>“</a:t>
            </a:r>
            <a:r>
              <a:rPr lang="hi-IN" sz="2000" dirty="0">
                <a:cs typeface="+mj-cs"/>
              </a:rPr>
              <a:t>सर्व धर्म सम भाव</a:t>
            </a:r>
            <a:r>
              <a:rPr lang="en-US" altLang="hi-IN" sz="2000" dirty="0">
                <a:cs typeface="+mj-cs"/>
              </a:rPr>
              <a:t>”</a:t>
            </a:r>
            <a:r>
              <a:rPr lang="hi-IN" sz="2000" dirty="0">
                <a:cs typeface="+mj-cs"/>
              </a:rPr>
              <a:t> की हिंदू अवधारणा, सभी धर्मों का विचार सत्य है, सहिष्णुता और विशिष्ट धार्मिक पहचान के समायोजन को सही ठहरा</a:t>
            </a:r>
            <a:r>
              <a:rPr lang="hi-IN" sz="2000" dirty="0">
                <a:cs typeface="+mj-cs"/>
                <a:sym typeface="+mn-ea"/>
              </a:rPr>
              <a:t>ता</a:t>
            </a:r>
            <a:r>
              <a:rPr lang="hi-IN" sz="2000" dirty="0">
                <a:cs typeface="+mj-cs"/>
              </a:rPr>
              <a:t> है।</a:t>
            </a:r>
            <a:endParaRPr lang="en-US" sz="2000" dirty="0">
              <a:cs typeface="+mj-cs"/>
            </a:endParaRPr>
          </a:p>
          <a:p>
            <a:pPr algn="just">
              <a:lnSpc>
                <a:spcPct val="150000"/>
              </a:lnSpc>
            </a:pPr>
            <a:r>
              <a:rPr lang="hi-IN" sz="2000" dirty="0">
                <a:cs typeface="+mj-cs"/>
              </a:rPr>
              <a:t>सभी धर्मों की समानता या समानता की अवधारणा सर्व धर्म सम भाव के सिद्धांत से प्रेरित थी। </a:t>
            </a:r>
            <a:endParaRPr lang="en-US" sz="2000" dirty="0">
              <a:cs typeface="+mj-cs"/>
            </a:endParaRPr>
          </a:p>
          <a:p>
            <a:pPr algn="just">
              <a:lnSpc>
                <a:spcPct val="150000"/>
              </a:lnSpc>
            </a:pPr>
            <a:r>
              <a:rPr lang="hi-IN" sz="2000" dirty="0">
                <a:cs typeface="+mj-cs"/>
              </a:rPr>
              <a:t>तदनुसार, भारत में किसी भी धर्म को दूसरे पर वरीयता नहीं दी जाती है। हमारा राज्य किसी भी धार्मिक समुदाय के धार्मिक मामलों में हस्तक्षेप नहीं करता है।</a:t>
            </a:r>
            <a:endParaRPr lang="en-US" sz="2000" dirty="0">
              <a:cs typeface="+mj-cs"/>
            </a:endParaRPr>
          </a:p>
          <a:p>
            <a:pPr algn="just">
              <a:lnSpc>
                <a:spcPct val="150000"/>
              </a:lnSpc>
            </a:pPr>
            <a:r>
              <a:rPr lang="hi-IN" sz="2000" dirty="0">
                <a:cs typeface="+mj-cs"/>
              </a:rPr>
              <a:t>धार्मिक स्वतंत्रता इस विश्वास पर आधारित है कि प्रत्येक मनुष्य में अपने विवेक का पता लगाने और सत्य का अनुसरण करने के लिए अंतर्निहित गरिमा</a:t>
            </a:r>
            <a:r>
              <a:rPr lang="en-US" sz="2000" dirty="0">
                <a:cs typeface="+mj-cs"/>
              </a:rPr>
              <a:t>(Inherent dignity)</a:t>
            </a:r>
            <a:r>
              <a:rPr lang="hi-IN" sz="2000" dirty="0">
                <a:cs typeface="+mj-cs"/>
              </a:rPr>
              <a:t> है।</a:t>
            </a:r>
          </a:p>
        </p:txBody>
      </p:sp>
      <p:sp>
        <p:nvSpPr>
          <p:cNvPr id="6" name="TextBox 4"/>
          <p:cNvSpPr txBox="1"/>
          <p:nvPr/>
        </p:nvSpPr>
        <p:spPr>
          <a:xfrm>
            <a:off x="683895" y="116632"/>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की स्वतंत्रता के मार्गदर्शक सिद्धांत</a:t>
            </a:r>
            <a:endParaRPr lang="en-US" sz="3400" dirty="0">
              <a:sym typeface="+mn-ea"/>
            </a:endParaRPr>
          </a:p>
          <a:p>
            <a:pPr algn="ctr">
              <a:lnSpc>
                <a:spcPct val="150000"/>
              </a:lnSpc>
            </a:pPr>
            <a:r>
              <a:rPr lang="hi-IN" sz="3400" dirty="0">
                <a:sym typeface="+mn-ea"/>
              </a:rPr>
              <a:t>क्या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525963"/>
          </a:xfrm>
        </p:spPr>
        <p:txBody>
          <a:bodyPr>
            <a:noAutofit/>
          </a:bodyPr>
          <a:lstStyle/>
          <a:p>
            <a:pPr algn="just">
              <a:lnSpc>
                <a:spcPct val="170000"/>
              </a:lnSpc>
            </a:pPr>
            <a:r>
              <a:rPr lang="hi-IN" sz="2400" dirty="0">
                <a:cs typeface="+mj-cs"/>
              </a:rPr>
              <a:t>एकजुटता</a:t>
            </a:r>
            <a:r>
              <a:rPr lang="en-IN" sz="2400" dirty="0">
                <a:cs typeface="+mj-cs"/>
              </a:rPr>
              <a:t> (Unity)</a:t>
            </a:r>
            <a:r>
              <a:rPr lang="hi-IN" sz="2400" dirty="0">
                <a:cs typeface="+mj-cs"/>
              </a:rPr>
              <a:t>: प्रस्तावना में बंधुत्व (</a:t>
            </a:r>
            <a:r>
              <a:rPr lang="en-US" sz="2400" dirty="0">
                <a:cs typeface="+mj-cs"/>
              </a:rPr>
              <a:t>Fraternity</a:t>
            </a:r>
            <a:r>
              <a:rPr lang="hi-IN" sz="2400" dirty="0">
                <a:cs typeface="+mj-cs"/>
              </a:rPr>
              <a:t>)</a:t>
            </a:r>
            <a:r>
              <a:rPr lang="en-US" sz="2400" dirty="0">
                <a:cs typeface="+mj-cs"/>
              </a:rPr>
              <a:t> </a:t>
            </a:r>
            <a:r>
              <a:rPr lang="hi-IN" sz="2400" dirty="0">
                <a:cs typeface="+mj-cs"/>
              </a:rPr>
              <a:t>शब्द है।</a:t>
            </a:r>
            <a:endParaRPr lang="en-US" sz="2400" dirty="0">
              <a:cs typeface="+mj-cs"/>
            </a:endParaRPr>
          </a:p>
          <a:p>
            <a:pPr algn="just">
              <a:lnSpc>
                <a:spcPct val="170000"/>
              </a:lnSpc>
            </a:pPr>
            <a:r>
              <a:rPr lang="hi-IN" sz="2400" dirty="0">
                <a:cs typeface="+mj-cs"/>
              </a:rPr>
              <a:t>गाँधीजी को विश्वास था कि वास्तविक धर्म, जो उनके लिए एक व्यक्तिगत मामला था, ने अपने सच्चे, पूर्ण और सदाचारी रूप में लोगों के बीच एकजुटता के पुल का निर्माण किया।</a:t>
            </a:r>
            <a:endParaRPr lang="en-US" sz="2400" dirty="0">
              <a:cs typeface="+mj-cs"/>
            </a:endParaRPr>
          </a:p>
          <a:p>
            <a:pPr algn="just">
              <a:lnSpc>
                <a:spcPct val="170000"/>
              </a:lnSpc>
            </a:pPr>
            <a:r>
              <a:rPr lang="hi-IN" sz="2400" dirty="0">
                <a:cs typeface="+mj-cs"/>
              </a:rPr>
              <a:t>विभाजन से तबाह हुए देश में, निर्माताओं को उम्मीद थी कि मान्यता, विश्वास और पूजा की स्वतंत्रता से भाईचारे को बढ़ावा मिलेगा, उम्मीद है कि यह शांति और सद्भाव के लिए अनुकूल परिस्थितियों का निर्माण करेगा।</a:t>
            </a:r>
            <a:endParaRPr lang="en-US" sz="2400" dirty="0">
              <a:solidFill>
                <a:srgbClr val="00B0F0"/>
              </a:solidFill>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की स्वतंत्रता से क्या प्राप्त होता है?</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772816"/>
            <a:ext cx="8229600" cy="4525963"/>
          </a:xfrm>
        </p:spPr>
        <p:txBody>
          <a:bodyPr>
            <a:normAutofit fontScale="25000" lnSpcReduction="20000"/>
          </a:bodyPr>
          <a:lstStyle/>
          <a:p>
            <a:pPr algn="just">
              <a:lnSpc>
                <a:spcPct val="120000"/>
              </a:lnSpc>
            </a:pPr>
            <a:r>
              <a:rPr lang="hi-IN" sz="9600" dirty="0">
                <a:cs typeface="+mj-cs"/>
              </a:rPr>
              <a:t>धार्मिक अभ्यास </a:t>
            </a:r>
            <a:r>
              <a:rPr lang="en-US" sz="9600" dirty="0">
                <a:cs typeface="+mj-cs"/>
              </a:rPr>
              <a:t>(Religion practice) </a:t>
            </a:r>
            <a:r>
              <a:rPr lang="hi-IN" sz="9600" dirty="0">
                <a:cs typeface="+mj-cs"/>
              </a:rPr>
              <a:t>व्यक्तियों, परिवारों और समुदायों की भलाई को बढ़ावा देता है।</a:t>
            </a:r>
            <a:endParaRPr lang="en-US" sz="9600" dirty="0">
              <a:cs typeface="+mj-cs"/>
            </a:endParaRPr>
          </a:p>
          <a:p>
            <a:pPr algn="just">
              <a:lnSpc>
                <a:spcPct val="120000"/>
              </a:lnSpc>
            </a:pPr>
            <a:r>
              <a:rPr lang="hi-IN" sz="9600" dirty="0">
                <a:cs typeface="+mj-cs"/>
              </a:rPr>
              <a:t>यह पता चला है कि</a:t>
            </a:r>
            <a:r>
              <a:rPr lang="en-US" altLang="hi-IN" sz="9600" dirty="0">
                <a:cs typeface="+mj-cs"/>
              </a:rPr>
              <a:t> </a:t>
            </a:r>
            <a:r>
              <a:rPr lang="hi-IN" sz="9600" dirty="0">
                <a:cs typeface="+mj-cs"/>
              </a:rPr>
              <a:t>धर्म के अभ्यास का खुशी और व्यक्तिगत कल्याण की समग्र भावना पर महत्वपूर्ण प्रभाव पड़ता है।</a:t>
            </a:r>
            <a:endParaRPr lang="en-US" sz="9600" dirty="0">
              <a:cs typeface="+mj-cs"/>
            </a:endParaRPr>
          </a:p>
          <a:p>
            <a:pPr algn="just">
              <a:lnSpc>
                <a:spcPct val="120000"/>
              </a:lnSpc>
            </a:pPr>
            <a:r>
              <a:rPr lang="hi-IN" sz="9600" dirty="0">
                <a:cs typeface="+mj-cs"/>
              </a:rPr>
              <a:t>खुश लोग अधिक उत्पादक</a:t>
            </a:r>
            <a:r>
              <a:rPr lang="en-US" sz="9600" dirty="0">
                <a:cs typeface="+mj-cs"/>
              </a:rPr>
              <a:t> (Productive)</a:t>
            </a:r>
            <a:r>
              <a:rPr lang="hi-IN" sz="9600" dirty="0">
                <a:cs typeface="+mj-cs"/>
              </a:rPr>
              <a:t> और कानून का पालन</a:t>
            </a:r>
            <a:r>
              <a:rPr lang="en-US" sz="9600" dirty="0">
                <a:cs typeface="+mj-cs"/>
              </a:rPr>
              <a:t> </a:t>
            </a:r>
            <a:r>
              <a:rPr lang="hi-IN" sz="9600" dirty="0">
                <a:cs typeface="+mj-cs"/>
              </a:rPr>
              <a:t>करने</a:t>
            </a:r>
            <a:r>
              <a:rPr lang="en-US" sz="9600" dirty="0">
                <a:cs typeface="+mj-cs"/>
              </a:rPr>
              <a:t> </a:t>
            </a:r>
            <a:r>
              <a:rPr lang="hi-IN" sz="9600" dirty="0">
                <a:cs typeface="+mj-cs"/>
              </a:rPr>
              <a:t>वाले</a:t>
            </a:r>
            <a:r>
              <a:rPr lang="en-US" altLang="hi-IN" sz="9600" dirty="0">
                <a:cs typeface="+mj-cs"/>
              </a:rPr>
              <a:t> </a:t>
            </a:r>
            <a:r>
              <a:rPr lang="en-US" sz="9600" dirty="0">
                <a:cs typeface="+mj-cs"/>
                <a:sym typeface="+mn-ea"/>
              </a:rPr>
              <a:t>(Law abiding)</a:t>
            </a:r>
            <a:r>
              <a:rPr lang="en-US" sz="9600" dirty="0">
                <a:cs typeface="+mj-cs"/>
              </a:rPr>
              <a:t> </a:t>
            </a:r>
            <a:r>
              <a:rPr lang="hi-IN" sz="9600" dirty="0">
                <a:cs typeface="+mj-cs"/>
              </a:rPr>
              <a:t>होते हैं। वे अच्छे नागरिक बनते हैं।</a:t>
            </a:r>
            <a:endParaRPr lang="en-US" sz="9600" dirty="0">
              <a:cs typeface="+mj-cs"/>
            </a:endParaRPr>
          </a:p>
          <a:p>
            <a:pPr algn="just">
              <a:lnSpc>
                <a:spcPct val="120000"/>
              </a:lnSpc>
            </a:pPr>
            <a:r>
              <a:rPr lang="hi-IN" sz="9600" dirty="0">
                <a:cs typeface="+mj-cs"/>
              </a:rPr>
              <a:t>ईश्वर के भय के कारण धार्मिक लोगों के अधिक ईमानदार होने की संभावना है। बेशक कुछ धार्मिक कट्टरपंथी भी भ्रष्ट हैं और हर तरह की अनैतिक बातों में लिप्त हैं।</a:t>
            </a:r>
            <a:endParaRPr lang="en-US" sz="9600" dirty="0">
              <a:cs typeface="+mj-cs"/>
            </a:endParaRPr>
          </a:p>
          <a:p>
            <a:pPr algn="just">
              <a:lnSpc>
                <a:spcPct val="120000"/>
              </a:lnSpc>
            </a:pPr>
            <a:r>
              <a:rPr lang="hi-IN" sz="9600" dirty="0">
                <a:cs typeface="+mj-cs"/>
              </a:rPr>
              <a:t>हमारी प्राचीन संस्कृति के तहत धर्म शब्द का अर्थ धार्मिकता नहीं बल्कि धर्मपरायणता (</a:t>
            </a:r>
            <a:r>
              <a:rPr lang="en-US" sz="9600" dirty="0">
                <a:cs typeface="+mj-cs"/>
              </a:rPr>
              <a:t>Righteousness</a:t>
            </a:r>
            <a:r>
              <a:rPr lang="hi-IN" sz="9600" dirty="0">
                <a:cs typeface="+mj-cs"/>
              </a:rPr>
              <a:t>) है। धर्म का अर्थ सही काम या नैतिक काम करना है। यह मानवता की सेवा करना है।</a:t>
            </a:r>
            <a:endParaRPr lang="en-US" sz="9600" dirty="0">
              <a:solidFill>
                <a:srgbClr val="7030A0"/>
              </a:solidFill>
              <a:cs typeface="+mj-cs"/>
            </a:endParaRPr>
          </a:p>
          <a:p>
            <a:pPr marL="0" indent="0" algn="just">
              <a:lnSpc>
                <a:spcPct val="150000"/>
              </a:lnSpc>
              <a:buNone/>
            </a:pPr>
            <a:r>
              <a:rPr lang="en-IN" sz="7200" dirty="0">
                <a:effectLst/>
              </a:rPr>
              <a:t> </a:t>
            </a:r>
            <a:r>
              <a:rPr lang="en-US" sz="7200" dirty="0"/>
              <a:t> </a:t>
            </a:r>
            <a:endParaRPr lang="en-IN" sz="7200" dirty="0"/>
          </a:p>
          <a:p>
            <a:pPr marL="0" indent="0" algn="just">
              <a:lnSpc>
                <a:spcPct val="150000"/>
              </a:lnSpc>
              <a:buNone/>
            </a:pPr>
            <a:endParaRPr lang="en-IN" sz="7200" dirty="0"/>
          </a:p>
          <a:p>
            <a:pPr algn="just"/>
            <a:endParaRPr lang="en-IN" sz="7200" dirty="0"/>
          </a:p>
        </p:txBody>
      </p:sp>
      <p:sp>
        <p:nvSpPr>
          <p:cNvPr id="6" name="TextBox 4"/>
          <p:cNvSpPr txBox="1"/>
          <p:nvPr/>
        </p:nvSpPr>
        <p:spPr>
          <a:xfrm>
            <a:off x="683895" y="44624"/>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धर्म की स्वतंत्रता वास्तव में देश के लिए फायदेमंद 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lnSpc>
                <a:spcPct val="160000"/>
              </a:lnSpc>
            </a:pPr>
            <a:r>
              <a:rPr lang="hi-IN" dirty="0">
                <a:cs typeface="+mj-cs"/>
              </a:rPr>
              <a:t>धर्म की</a:t>
            </a:r>
            <a:r>
              <a:rPr lang="en-US" dirty="0">
                <a:cs typeface="+mj-cs"/>
              </a:rPr>
              <a:t> </a:t>
            </a:r>
            <a:r>
              <a:rPr lang="hi-IN" dirty="0">
                <a:cs typeface="+mj-cs"/>
                <a:sym typeface="+mn-ea"/>
              </a:rPr>
              <a:t>कोई</a:t>
            </a:r>
            <a:r>
              <a:rPr lang="hi-IN" dirty="0">
                <a:cs typeface="+mj-cs"/>
              </a:rPr>
              <a:t> सटीक परिभाषा संभव नहीं है।</a:t>
            </a:r>
            <a:endParaRPr lang="en-US" dirty="0">
              <a:cs typeface="+mj-cs"/>
            </a:endParaRPr>
          </a:p>
          <a:p>
            <a:pPr algn="just">
              <a:lnSpc>
                <a:spcPct val="160000"/>
              </a:lnSpc>
            </a:pPr>
            <a:r>
              <a:rPr lang="hi-IN" dirty="0">
                <a:cs typeface="+mj-cs"/>
              </a:rPr>
              <a:t>प्रो. व्हाइटहेड ने धर्म को परिभाषित करते हुए कहा, “व्यक्ति अपने अकेलेपन में क्या करता है”।</a:t>
            </a:r>
            <a:endParaRPr lang="en-US" dirty="0">
              <a:cs typeface="+mj-cs"/>
            </a:endParaRPr>
          </a:p>
          <a:p>
            <a:pPr algn="just">
              <a:lnSpc>
                <a:spcPct val="160000"/>
              </a:lnSpc>
            </a:pPr>
            <a:r>
              <a:rPr lang="hi-IN" dirty="0">
                <a:cs typeface="+mj-cs"/>
              </a:rPr>
              <a:t>डॉ. एस.राधाकृष्णन ने कहा कि धर्म नैतिक नियमों की संहिता है और इसका अर्थ मान्यताएँ</a:t>
            </a:r>
            <a:r>
              <a:rPr lang="en-US" dirty="0">
                <a:cs typeface="+mj-cs"/>
              </a:rPr>
              <a:t> (Rituals), </a:t>
            </a:r>
            <a:r>
              <a:rPr lang="hi-IN" dirty="0">
                <a:cs typeface="+mj-cs"/>
              </a:rPr>
              <a:t>अनुष्ठान</a:t>
            </a:r>
            <a:r>
              <a:rPr lang="en-US" dirty="0">
                <a:cs typeface="+mj-cs"/>
              </a:rPr>
              <a:t> (Observance)</a:t>
            </a:r>
            <a:r>
              <a:rPr lang="hi-IN" dirty="0">
                <a:cs typeface="+mj-cs"/>
              </a:rPr>
              <a:t>, समारोह</a:t>
            </a:r>
            <a:r>
              <a:rPr lang="en-US" dirty="0">
                <a:cs typeface="+mj-cs"/>
              </a:rPr>
              <a:t> (Ceremonies)</a:t>
            </a:r>
            <a:r>
              <a:rPr lang="hi-IN" dirty="0">
                <a:cs typeface="+mj-cs"/>
              </a:rPr>
              <a:t> और पूजा के तरीके</a:t>
            </a:r>
            <a:r>
              <a:rPr lang="en-US" dirty="0">
                <a:cs typeface="+mj-cs"/>
              </a:rPr>
              <a:t> (Ways of worship)</a:t>
            </a:r>
            <a:r>
              <a:rPr lang="hi-IN" dirty="0">
                <a:cs typeface="+mj-cs"/>
              </a:rPr>
              <a:t> भी है जो इसकी बाहरी अभिव्यक्तियाँ</a:t>
            </a:r>
            <a:r>
              <a:rPr lang="en-US" dirty="0">
                <a:cs typeface="+mj-cs"/>
              </a:rPr>
              <a:t> (External expression)</a:t>
            </a:r>
            <a:r>
              <a:rPr lang="hi-IN" dirty="0">
                <a:cs typeface="+mj-cs"/>
              </a:rPr>
              <a:t> हैं।</a:t>
            </a:r>
            <a:endParaRPr lang="en-US" dirty="0">
              <a:cs typeface="+mj-cs"/>
            </a:endParaRPr>
          </a:p>
          <a:p>
            <a:pPr algn="just">
              <a:lnSpc>
                <a:spcPct val="160000"/>
              </a:lnSpc>
            </a:pPr>
            <a:r>
              <a:rPr lang="hi-IN" dirty="0">
                <a:cs typeface="+mj-cs"/>
              </a:rPr>
              <a:t>यह भावनाओं, मनोभावों, विचारों, सहज प्रवृति, पंथ, धारणा, अंतरात्मा और आस्था या विश्वास के साथ पहचाना जाता है।</a:t>
            </a:r>
            <a:endParaRPr lang="en-US" dirty="0">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क्या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268730"/>
            <a:ext cx="8229600" cy="4525963"/>
          </a:xfrm>
        </p:spPr>
        <p:txBody>
          <a:bodyPr>
            <a:noAutofit/>
          </a:bodyPr>
          <a:lstStyle/>
          <a:p>
            <a:pPr algn="just"/>
            <a:r>
              <a:rPr lang="hi-IN" sz="2000" dirty="0">
                <a:cs typeface="+mj-cs"/>
              </a:rPr>
              <a:t>पश्‍चिम के विपरीत</a:t>
            </a:r>
            <a:r>
              <a:rPr lang="en-US" altLang="hi-IN" sz="2000" dirty="0">
                <a:cs typeface="+mj-cs"/>
              </a:rPr>
              <a:t>, </a:t>
            </a:r>
            <a:r>
              <a:rPr lang="hi-IN" sz="2000" dirty="0">
                <a:cs typeface="+mj-cs"/>
                <a:sym typeface="+mn-ea"/>
              </a:rPr>
              <a:t>भारत में धर्मनिरपेक्षता</a:t>
            </a:r>
            <a:r>
              <a:rPr lang="hi-IN" sz="2000" dirty="0">
                <a:cs typeface="+mj-cs"/>
              </a:rPr>
              <a:t> का उद्देश्य चर्च और राज्य के बीच अलगाव की दीवार बनाना नहीं था। </a:t>
            </a:r>
            <a:endParaRPr lang="en-US" sz="2000" dirty="0">
              <a:cs typeface="+mj-cs"/>
            </a:endParaRPr>
          </a:p>
          <a:p>
            <a:pPr algn="just"/>
            <a:r>
              <a:rPr lang="hi-IN" sz="2000" dirty="0">
                <a:cs typeface="+mj-cs"/>
              </a:rPr>
              <a:t>यूरोप अनुभव को धर्मनिरपेक्षता के संदर्भ बिंदु के रूप में लेते हुए, यह तर्क दिया जा सकता है कि धर्मनिरपेक्षता भारत के लिए एक विदेशी अवधारणा है क्योंकि हमारे पास समान ऐतिहासिक अनुभव नहीं था।</a:t>
            </a:r>
            <a:endParaRPr lang="en-US" sz="2000" dirty="0">
              <a:cs typeface="+mj-cs"/>
            </a:endParaRPr>
          </a:p>
          <a:p>
            <a:pPr algn="just"/>
            <a:r>
              <a:rPr lang="hi-IN" sz="2000" dirty="0">
                <a:cs typeface="+mj-cs"/>
              </a:rPr>
              <a:t>भारतीय समाज एक तरह से हमेशा से धर्मनिरपेक्ष (</a:t>
            </a:r>
            <a:r>
              <a:rPr lang="en-US" sz="2000" dirty="0">
                <a:cs typeface="+mj-cs"/>
              </a:rPr>
              <a:t>Secular</a:t>
            </a:r>
            <a:r>
              <a:rPr lang="hi-IN" sz="2000" dirty="0">
                <a:cs typeface="+mj-cs"/>
              </a:rPr>
              <a:t>)</a:t>
            </a:r>
            <a:r>
              <a:rPr lang="en-US" sz="2000" dirty="0">
                <a:cs typeface="+mj-cs"/>
              </a:rPr>
              <a:t> </a:t>
            </a:r>
            <a:r>
              <a:rPr lang="hi-IN" sz="2000" dirty="0">
                <a:cs typeface="+mj-cs"/>
              </a:rPr>
              <a:t>रहा है।</a:t>
            </a:r>
            <a:endParaRPr lang="en-US" sz="2000" dirty="0">
              <a:cs typeface="+mj-cs"/>
            </a:endParaRPr>
          </a:p>
          <a:p>
            <a:pPr algn="just"/>
            <a:r>
              <a:rPr lang="hi-IN" sz="2000" dirty="0">
                <a:cs typeface="+mj-cs"/>
              </a:rPr>
              <a:t>तदनुसार मूल संविधान में 'धर्मनिरपेक्ष' </a:t>
            </a:r>
            <a:r>
              <a:rPr lang="en-IN" sz="2000" dirty="0">
                <a:cs typeface="+mj-cs"/>
              </a:rPr>
              <a:t>(Secular) </a:t>
            </a:r>
            <a:r>
              <a:rPr lang="hi-IN" sz="2000" dirty="0">
                <a:cs typeface="+mj-cs"/>
              </a:rPr>
              <a:t>शब्द नहीं था। इसी तरह 'भगवान' के नाम पर प्रस्तावना शुरू करने का प्रस्ताव खारिज कर दिया गया था। इसे 1976 में 42वें संशोधन द्वारा सम्मिलित किया गया था।</a:t>
            </a:r>
            <a:endParaRPr lang="en-US" sz="2000" dirty="0">
              <a:cs typeface="+mj-cs"/>
            </a:endParaRPr>
          </a:p>
          <a:p>
            <a:pPr algn="just"/>
            <a:r>
              <a:rPr lang="hi-IN" sz="2000" dirty="0">
                <a:cs typeface="+mj-cs"/>
              </a:rPr>
              <a:t>आइए हम धर्मनिरपेक्षता के महत्व को समझने की कोशिश करें। </a:t>
            </a:r>
            <a:endParaRPr lang="en-US" sz="2000" dirty="0">
              <a:cs typeface="+mj-cs"/>
            </a:endParaRPr>
          </a:p>
          <a:p>
            <a:pPr algn="just"/>
            <a:r>
              <a:rPr lang="hi-IN" sz="2000" dirty="0">
                <a:cs typeface="+mj-cs"/>
              </a:rPr>
              <a:t>भारत के विभाजन के बाद की परिस्थितियों के कारण अंतर</a:t>
            </a:r>
            <a:r>
              <a:rPr lang="en-US" sz="2000" dirty="0">
                <a:cs typeface="+mj-cs"/>
              </a:rPr>
              <a:t>-</a:t>
            </a:r>
            <a:r>
              <a:rPr lang="hi-IN" sz="2000" dirty="0">
                <a:cs typeface="+mj-cs"/>
              </a:rPr>
              <a:t>समूह व्यवहार को विनियमित करने के लिए धर्मनिरपेक्षता शायद एकमात्र विकल्प प्रस्तुत किया गया था।</a:t>
            </a:r>
            <a:endParaRPr lang="en-US" sz="2000" dirty="0">
              <a:cs typeface="+mj-cs"/>
            </a:endParaRPr>
          </a:p>
          <a:p>
            <a:pPr algn="just"/>
            <a:r>
              <a:rPr lang="hi-IN" sz="2000" dirty="0">
                <a:cs typeface="+mj-cs"/>
              </a:rPr>
              <a:t>भारतीय राज्य धर्म तटस्थ</a:t>
            </a:r>
            <a:r>
              <a:rPr lang="en-US" sz="2000" dirty="0">
                <a:cs typeface="+mj-cs"/>
              </a:rPr>
              <a:t> (Religion neutral)</a:t>
            </a:r>
            <a:r>
              <a:rPr lang="hi-IN" sz="2000" dirty="0">
                <a:cs typeface="+mj-cs"/>
              </a:rPr>
              <a:t> है और सभी धर्मों का समान रूप से सम्मान करता है। राज्य का अपना कोई धर्म नहीं होता है।</a:t>
            </a:r>
            <a:endParaRPr lang="en-IN" sz="2000" dirty="0">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धर्म और राज्य का संबंध क्या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276475"/>
            <a:ext cx="8229600" cy="4525963"/>
          </a:xfrm>
        </p:spPr>
        <p:txBody>
          <a:bodyPr>
            <a:normAutofit/>
          </a:bodyPr>
          <a:lstStyle/>
          <a:p>
            <a:pPr algn="just"/>
            <a:r>
              <a:rPr lang="hi-IN" sz="2400" dirty="0"/>
              <a:t>अनुच्छेद 25 से 28 भारतीय संविधान के तहत धर्म की स्वतंत्रता से संबंधित हैं।</a:t>
            </a:r>
            <a:endParaRPr lang="en-US" sz="2400" dirty="0"/>
          </a:p>
          <a:p>
            <a:pPr algn="just"/>
            <a:r>
              <a:rPr lang="hi-IN" sz="2400" dirty="0"/>
              <a:t>अनुच्छेद 25: विदेशियों सहित सभी को धर्म की स्वतंत्रता की गारंटी है।</a:t>
            </a:r>
            <a:endParaRPr lang="en-US" sz="2400" dirty="0"/>
          </a:p>
          <a:p>
            <a:pPr algn="just"/>
            <a:r>
              <a:rPr lang="hi-IN" sz="2400" dirty="0"/>
              <a:t>अंतरात्मा की स्वतंत्रता और तीन महत्वपूर्ण अधिकार</a:t>
            </a:r>
            <a:r>
              <a:rPr lang="en-IN" sz="2400" dirty="0"/>
              <a:t> </a:t>
            </a:r>
            <a:r>
              <a:rPr lang="hi-IN" sz="2400" dirty="0"/>
              <a:t>है। </a:t>
            </a:r>
            <a:endParaRPr lang="en-US" sz="2400" dirty="0"/>
          </a:p>
          <a:p>
            <a:pPr lvl="1" algn="just">
              <a:buFont typeface="Courier New" panose="02070309020205020404" pitchFamily="49" charset="0"/>
              <a:buChar char="o"/>
            </a:pPr>
            <a:r>
              <a:rPr lang="hi-IN" sz="2400" dirty="0"/>
              <a:t>किसी भी धर्म को मानने का अधिकार</a:t>
            </a:r>
            <a:r>
              <a:rPr lang="en-US" sz="2400" dirty="0"/>
              <a:t> (Right to Profess)</a:t>
            </a:r>
            <a:r>
              <a:rPr lang="hi-IN" sz="2400" dirty="0"/>
              <a:t> </a:t>
            </a:r>
            <a:endParaRPr lang="en-US" sz="2400" dirty="0"/>
          </a:p>
          <a:p>
            <a:pPr lvl="1" algn="just">
              <a:buFont typeface="Courier New" panose="02070309020205020404" pitchFamily="49" charset="0"/>
              <a:buChar char="o"/>
            </a:pPr>
            <a:r>
              <a:rPr lang="hi-IN" sz="2400" dirty="0"/>
              <a:t>अपने धर्म के प्रचार का अधिकार </a:t>
            </a:r>
            <a:r>
              <a:rPr lang="en-US" sz="2400" dirty="0"/>
              <a:t>(Right to Propagate)</a:t>
            </a:r>
          </a:p>
          <a:p>
            <a:pPr lvl="1" algn="just">
              <a:buFont typeface="Courier New" panose="02070309020205020404" pitchFamily="49" charset="0"/>
              <a:buChar char="o"/>
            </a:pPr>
            <a:r>
              <a:rPr lang="hi-IN" sz="2400" dirty="0"/>
              <a:t>अपने धर्म का पालन करने का अधिकार</a:t>
            </a:r>
            <a:r>
              <a:rPr lang="en-US" sz="2400" dirty="0"/>
              <a:t> (Right to Practice)</a:t>
            </a:r>
            <a:r>
              <a:rPr lang="hi-IN" sz="2400" dirty="0"/>
              <a:t> </a:t>
            </a:r>
            <a:endParaRPr lang="en-IN" sz="2400"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हमारे संविधान के अनुसार धर्म की स्वतंत्रता क्या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132965"/>
            <a:ext cx="8229600" cy="4525963"/>
          </a:xfrm>
        </p:spPr>
        <p:txBody>
          <a:bodyPr>
            <a:noAutofit/>
          </a:bodyPr>
          <a:lstStyle/>
          <a:p>
            <a:pPr algn="just"/>
            <a:r>
              <a:rPr lang="hi-IN" sz="2200" dirty="0">
                <a:cs typeface="+mj-cs"/>
              </a:rPr>
              <a:t>अनुच्छेद 25 के शुरुआती शब्द प्रतिबंधों की बात करते हैं।</a:t>
            </a:r>
            <a:endParaRPr lang="en-US" sz="2200" dirty="0">
              <a:cs typeface="+mj-cs"/>
            </a:endParaRPr>
          </a:p>
          <a:p>
            <a:pPr algn="just"/>
            <a:r>
              <a:rPr lang="hi-IN" sz="2200" dirty="0">
                <a:cs typeface="+mj-cs"/>
              </a:rPr>
              <a:t>धर्म की स्वतंत्रता निम्नलिखित के अधीन है:</a:t>
            </a:r>
            <a:endParaRPr lang="en-US" sz="2200" dirty="0">
              <a:cs typeface="+mj-cs"/>
            </a:endParaRPr>
          </a:p>
          <a:p>
            <a:pPr algn="just"/>
            <a:r>
              <a:rPr lang="hi-IN" sz="2200" dirty="0">
                <a:cs typeface="+mj-cs"/>
              </a:rPr>
              <a:t>सार्वजनिक व्यवस्था</a:t>
            </a:r>
            <a:r>
              <a:rPr lang="en-US" sz="2200" dirty="0">
                <a:cs typeface="+mj-cs"/>
              </a:rPr>
              <a:t> (Public Order)</a:t>
            </a:r>
          </a:p>
          <a:p>
            <a:pPr algn="just"/>
            <a:r>
              <a:rPr lang="hi-IN" sz="2200" dirty="0">
                <a:cs typeface="+mj-cs"/>
              </a:rPr>
              <a:t>स्वास्थ्य</a:t>
            </a:r>
            <a:r>
              <a:rPr lang="en-US" sz="2200" dirty="0">
                <a:cs typeface="+mj-cs"/>
              </a:rPr>
              <a:t> (Health)</a:t>
            </a:r>
          </a:p>
          <a:p>
            <a:pPr algn="just"/>
            <a:r>
              <a:rPr lang="hi-IN" sz="2200" dirty="0">
                <a:cs typeface="+mj-cs"/>
              </a:rPr>
              <a:t>नैतिकता</a:t>
            </a:r>
            <a:r>
              <a:rPr lang="en-US" sz="2200" dirty="0">
                <a:cs typeface="+mj-cs"/>
              </a:rPr>
              <a:t> (Morality)</a:t>
            </a:r>
          </a:p>
          <a:p>
            <a:pPr algn="just"/>
            <a:r>
              <a:rPr lang="hi-IN" sz="2200" dirty="0">
                <a:cs typeface="+mj-cs"/>
              </a:rPr>
              <a:t>और संविधान के भाग </a:t>
            </a:r>
            <a:r>
              <a:rPr lang="en-US" sz="2200" dirty="0">
                <a:cs typeface="+mj-cs"/>
              </a:rPr>
              <a:t>III </a:t>
            </a:r>
            <a:r>
              <a:rPr lang="hi-IN" sz="2200" dirty="0">
                <a:cs typeface="+mj-cs"/>
              </a:rPr>
              <a:t>के अन्य प्रावधान</a:t>
            </a:r>
            <a:r>
              <a:rPr lang="en-US" sz="2200" dirty="0">
                <a:cs typeface="+mj-cs"/>
              </a:rPr>
              <a:t> (Other Provisions of this part)</a:t>
            </a:r>
            <a:endParaRPr lang="hi-IN" sz="2200" dirty="0">
              <a:highlight>
                <a:srgbClr val="FFFF00"/>
              </a:highlight>
              <a:cs typeface="+mj-cs"/>
            </a:endParaRPr>
          </a:p>
          <a:p>
            <a:pPr algn="just"/>
            <a:r>
              <a:rPr lang="hi-IN" sz="2200" dirty="0">
                <a:cs typeface="+mj-cs"/>
              </a:rPr>
              <a:t>धर्म की स्वतंत्रता को अन्य सभी मौलिक अधिकारों के अधीन क</a:t>
            </a:r>
            <a:r>
              <a:rPr lang="hi-IN" sz="2200" dirty="0">
                <a:cs typeface="+mj-cs"/>
                <a:sym typeface="+mn-ea"/>
              </a:rPr>
              <a:t>र</a:t>
            </a:r>
            <a:r>
              <a:rPr lang="en-US" altLang="hi-IN" sz="2200" dirty="0">
                <a:cs typeface="+mj-cs"/>
                <a:sym typeface="+mn-ea"/>
              </a:rPr>
              <a:t> </a:t>
            </a:r>
            <a:r>
              <a:rPr lang="hi-IN" sz="2200" dirty="0">
                <a:cs typeface="+mj-cs"/>
                <a:sym typeface="+mn-ea"/>
              </a:rPr>
              <a:t>दिया</a:t>
            </a:r>
            <a:r>
              <a:rPr lang="hi-IN" sz="2200" dirty="0">
                <a:cs typeface="+mj-cs"/>
              </a:rPr>
              <a:t> गया है।</a:t>
            </a:r>
            <a:endParaRPr lang="en-US" sz="2200" dirty="0">
              <a:cs typeface="+mj-cs"/>
            </a:endParaRPr>
          </a:p>
          <a:p>
            <a:pPr algn="just"/>
            <a:r>
              <a:rPr lang="hi-IN" sz="2200" dirty="0">
                <a:cs typeface="+mj-cs"/>
              </a:rPr>
              <a:t>समानता के अधिकार और धर्म की स्वतंत्रता के बीच संघर्ष के मामले में, समानता का अधिकार धर्म की स्‍वतंत्रता पर हावी रहेगा</a:t>
            </a:r>
            <a:r>
              <a:rPr lang="en-US" sz="2200" dirty="0">
                <a:cs typeface="+mj-cs"/>
              </a:rPr>
              <a:t> (Prevail)</a:t>
            </a:r>
            <a:endParaRPr lang="en-IN" sz="2200" dirty="0">
              <a:cs typeface="+mj-cs"/>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राज्य धर्म की स्वतंत्रता पर क्या प्रतिबंध लगा सकता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2614</Words>
  <Application>Microsoft Office PowerPoint</Application>
  <PresentationFormat>On-screen Show (4:3)</PresentationFormat>
  <Paragraphs>135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Courier New</vt:lpstr>
      <vt:lpstr>Office Theme</vt:lpstr>
      <vt:lpstr>धर्म की स्वतंत्रता</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Religion</dc:title>
  <dc:creator>NALSAR</dc:creator>
  <cp:lastModifiedBy>Hitika Dutta</cp:lastModifiedBy>
  <cp:revision>142</cp:revision>
  <cp:lastPrinted>2024-03-08T05:17:00Z</cp:lastPrinted>
  <dcterms:created xsi:type="dcterms:W3CDTF">2021-01-18T02:28:00Z</dcterms:created>
  <dcterms:modified xsi:type="dcterms:W3CDTF">2024-11-18T08:31:41Z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4688DB507EC0410FBDCA60E9EEBE65AE_12</vt:lpwstr>
  </property>
  <property fmtid="{D5CDD505-2E9C-101B-9397-08002B2CF9AE}" pid="3" name="KSOProductBuildVer">
    <vt:lpwstr>1033-12.2.0.17545</vt:lpwstr>
  </property>
</Properties>
</file>